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2" r:id="rId1"/>
  </p:sldMasterIdLst>
  <p:notesMasterIdLst>
    <p:notesMasterId r:id="rId21"/>
  </p:notesMasterIdLst>
  <p:sldIdLst>
    <p:sldId id="256" r:id="rId2"/>
    <p:sldId id="287" r:id="rId3"/>
    <p:sldId id="263" r:id="rId4"/>
    <p:sldId id="270" r:id="rId5"/>
    <p:sldId id="257" r:id="rId6"/>
    <p:sldId id="258" r:id="rId7"/>
    <p:sldId id="274" r:id="rId8"/>
    <p:sldId id="281" r:id="rId9"/>
    <p:sldId id="282" r:id="rId10"/>
    <p:sldId id="286" r:id="rId11"/>
    <p:sldId id="265" r:id="rId12"/>
    <p:sldId id="264" r:id="rId13"/>
    <p:sldId id="272" r:id="rId14"/>
    <p:sldId id="277" r:id="rId15"/>
    <p:sldId id="283" r:id="rId16"/>
    <p:sldId id="266" r:id="rId17"/>
    <p:sldId id="284" r:id="rId18"/>
    <p:sldId id="285"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90"/>
    <p:restoredTop sz="88957" autoAdjust="0"/>
  </p:normalViewPr>
  <p:slideViewPr>
    <p:cSldViewPr snapToGrid="0" snapToObjects="1">
      <p:cViewPr varScale="1">
        <p:scale>
          <a:sx n="115" d="100"/>
          <a:sy n="115" d="100"/>
        </p:scale>
        <p:origin x="912"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A560A-10B2-8646-BEE8-1E19565226E9}" type="datetimeFigureOut">
              <a:rPr lang="en-US" smtClean="0"/>
              <a:t>3/9/2020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7EE67-69AF-7747-8090-C4BFDEDC87D4}" type="slidenum">
              <a:rPr lang="en-US" smtClean="0"/>
              <a:t>‹#›</a:t>
            </a:fld>
            <a:endParaRPr lang="en-US"/>
          </a:p>
        </p:txBody>
      </p:sp>
    </p:spTree>
    <p:extLst>
      <p:ext uri="{BB962C8B-B14F-4D97-AF65-F5344CB8AC3E}">
        <p14:creationId xmlns:p14="http://schemas.microsoft.com/office/powerpoint/2010/main" val="1565486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7EE67-69AF-7747-8090-C4BFDEDC87D4}" type="slidenum">
              <a:rPr lang="en-US" smtClean="0"/>
              <a:t>1</a:t>
            </a:fld>
            <a:endParaRPr lang="en-US"/>
          </a:p>
        </p:txBody>
      </p:sp>
    </p:spTree>
    <p:extLst>
      <p:ext uri="{BB962C8B-B14F-4D97-AF65-F5344CB8AC3E}">
        <p14:creationId xmlns:p14="http://schemas.microsoft.com/office/powerpoint/2010/main" val="3784296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D7EE67-69AF-7747-8090-C4BFDEDC87D4}" type="slidenum">
              <a:rPr lang="en-US" smtClean="0"/>
              <a:t>10</a:t>
            </a:fld>
            <a:endParaRPr lang="en-US"/>
          </a:p>
        </p:txBody>
      </p:sp>
    </p:spTree>
    <p:extLst>
      <p:ext uri="{BB962C8B-B14F-4D97-AF65-F5344CB8AC3E}">
        <p14:creationId xmlns:p14="http://schemas.microsoft.com/office/powerpoint/2010/main" val="1423375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tools aren’t the starting point – this is more focused on cybersecurity analysts, SOC analysis, Cyber Threat analysis, etc.</a:t>
            </a:r>
          </a:p>
        </p:txBody>
      </p:sp>
      <p:sp>
        <p:nvSpPr>
          <p:cNvPr id="4" name="Slide Number Placeholder 3"/>
          <p:cNvSpPr>
            <a:spLocks noGrp="1"/>
          </p:cNvSpPr>
          <p:nvPr>
            <p:ph type="sldNum" sz="quarter" idx="10"/>
          </p:nvPr>
        </p:nvSpPr>
        <p:spPr/>
        <p:txBody>
          <a:bodyPr/>
          <a:lstStyle/>
          <a:p>
            <a:fld id="{F2D7EE67-69AF-7747-8090-C4BFDEDC87D4}" type="slidenum">
              <a:rPr lang="en-US" smtClean="0"/>
              <a:t>11</a:t>
            </a:fld>
            <a:endParaRPr lang="en-US"/>
          </a:p>
        </p:txBody>
      </p:sp>
    </p:spTree>
    <p:extLst>
      <p:ext uri="{BB962C8B-B14F-4D97-AF65-F5344CB8AC3E}">
        <p14:creationId xmlns:p14="http://schemas.microsoft.com/office/powerpoint/2010/main" val="909048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feedback.</a:t>
            </a:r>
          </a:p>
        </p:txBody>
      </p:sp>
      <p:sp>
        <p:nvSpPr>
          <p:cNvPr id="4" name="Slide Number Placeholder 3"/>
          <p:cNvSpPr>
            <a:spLocks noGrp="1"/>
          </p:cNvSpPr>
          <p:nvPr>
            <p:ph type="sldNum" sz="quarter" idx="10"/>
          </p:nvPr>
        </p:nvSpPr>
        <p:spPr/>
        <p:txBody>
          <a:bodyPr/>
          <a:lstStyle/>
          <a:p>
            <a:fld id="{F2D7EE67-69AF-7747-8090-C4BFDEDC87D4}" type="slidenum">
              <a:rPr lang="en-US" smtClean="0"/>
              <a:t>12</a:t>
            </a:fld>
            <a:endParaRPr lang="en-US"/>
          </a:p>
        </p:txBody>
      </p:sp>
    </p:spTree>
    <p:extLst>
      <p:ext uri="{BB962C8B-B14F-4D97-AF65-F5344CB8AC3E}">
        <p14:creationId xmlns:p14="http://schemas.microsoft.com/office/powerpoint/2010/main" val="1960184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Kevin </a:t>
            </a:r>
            <a:r>
              <a:rPr lang="en-US" sz="1200" b="0" i="0" kern="1200" dirty="0" err="1">
                <a:solidFill>
                  <a:schemeClr val="tx1"/>
                </a:solidFill>
                <a:effectLst/>
                <a:latin typeface="+mn-lt"/>
                <a:ea typeface="+mn-ea"/>
                <a:cs typeface="+mn-cs"/>
              </a:rPr>
              <a:t>Mitnick</a:t>
            </a:r>
            <a:r>
              <a:rPr lang="en-US" sz="1200" b="0" i="0" kern="1200" dirty="0">
                <a:solidFill>
                  <a:schemeClr val="tx1"/>
                </a:solidFill>
                <a:effectLst/>
                <a:latin typeface="+mn-lt"/>
                <a:ea typeface="+mn-ea"/>
                <a:cs typeface="+mn-cs"/>
              </a:rPr>
              <a:t> is an American computer security consultant, author, and hacker, best known for his high-profile 1995 arrest and later five years in prison for various computer and communications-related crimes.</a:t>
            </a:r>
          </a:p>
          <a:p>
            <a:r>
              <a:rPr lang="en-US" sz="1200" b="0" i="0" kern="1200" dirty="0">
                <a:solidFill>
                  <a:schemeClr val="tx1"/>
                </a:solidFill>
                <a:effectLst/>
                <a:latin typeface="+mn-lt"/>
                <a:ea typeface="+mn-ea"/>
                <a:cs typeface="+mn-cs"/>
              </a:rPr>
              <a:t>The world's most famous hacker Kevin </a:t>
            </a:r>
            <a:r>
              <a:rPr lang="en-US" sz="1200" b="0" i="0" kern="1200" dirty="0" err="1">
                <a:solidFill>
                  <a:schemeClr val="tx1"/>
                </a:solidFill>
                <a:effectLst/>
                <a:latin typeface="+mn-lt"/>
                <a:ea typeface="+mn-ea"/>
                <a:cs typeface="+mn-cs"/>
              </a:rPr>
              <a:t>Mitnick</a:t>
            </a:r>
            <a:r>
              <a:rPr lang="en-US" sz="1200" b="0" i="0" kern="1200" dirty="0">
                <a:solidFill>
                  <a:schemeClr val="tx1"/>
                </a:solidFill>
                <a:effectLst/>
                <a:latin typeface="+mn-lt"/>
                <a:ea typeface="+mn-ea"/>
                <a:cs typeface="+mn-cs"/>
              </a:rPr>
              <a:t> now leads an elite white-hat team</a:t>
            </a:r>
            <a:endParaRPr lang="en-US" dirty="0"/>
          </a:p>
        </p:txBody>
      </p:sp>
      <p:sp>
        <p:nvSpPr>
          <p:cNvPr id="4" name="Slide Number Placeholder 3"/>
          <p:cNvSpPr>
            <a:spLocks noGrp="1"/>
          </p:cNvSpPr>
          <p:nvPr>
            <p:ph type="sldNum" sz="quarter" idx="10"/>
          </p:nvPr>
        </p:nvSpPr>
        <p:spPr/>
        <p:txBody>
          <a:bodyPr/>
          <a:lstStyle/>
          <a:p>
            <a:fld id="{F2D7EE67-69AF-7747-8090-C4BFDEDC87D4}" type="slidenum">
              <a:rPr lang="en-US" smtClean="0"/>
              <a:t>13</a:t>
            </a:fld>
            <a:endParaRPr lang="en-US"/>
          </a:p>
        </p:txBody>
      </p:sp>
    </p:spTree>
    <p:extLst>
      <p:ext uri="{BB962C8B-B14F-4D97-AF65-F5344CB8AC3E}">
        <p14:creationId xmlns:p14="http://schemas.microsoft.com/office/powerpoint/2010/main" val="2477228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0000"/>
              </a:lnSpc>
              <a:spcBef>
                <a:spcPts val="100"/>
              </a:spcBef>
              <a:spcAft>
                <a:spcPts val="200"/>
              </a:spcAft>
              <a:buFont typeface="Courier New" charset="0"/>
              <a:buChar char="o"/>
            </a:pPr>
            <a:r>
              <a:rPr lang="en-US" sz="1200" dirty="0"/>
              <a:t>Any actions and or activities related to the material contained within this presentation or websites referenced is solely your responsibility. The misuse of the information can result in criminal charges brought against the persons in question. The author will not be held responsible in the event any criminal charges be brought against any individuals misusing the information to break the law.</a:t>
            </a:r>
          </a:p>
          <a:p>
            <a:pPr marL="285750" indent="-285750">
              <a:lnSpc>
                <a:spcPct val="100000"/>
              </a:lnSpc>
              <a:spcBef>
                <a:spcPts val="100"/>
              </a:spcBef>
              <a:spcAft>
                <a:spcPts val="200"/>
              </a:spcAft>
              <a:buFont typeface="Courier New" charset="0"/>
              <a:buChar char="o"/>
            </a:pPr>
            <a:r>
              <a:rPr lang="en-US" sz="1200" dirty="0"/>
              <a:t>This this presentation or websites referenced contain materials that can be potentially damaging or dangerous. If you do not fully understand something STOP! </a:t>
            </a:r>
          </a:p>
          <a:p>
            <a:pPr marL="285750" indent="-285750">
              <a:lnSpc>
                <a:spcPct val="100000"/>
              </a:lnSpc>
              <a:spcBef>
                <a:spcPts val="100"/>
              </a:spcBef>
              <a:spcAft>
                <a:spcPts val="200"/>
              </a:spcAft>
              <a:buFont typeface="Courier New" charset="0"/>
              <a:buChar char="o"/>
            </a:pPr>
            <a:r>
              <a:rPr lang="en-US" sz="1200" dirty="0"/>
              <a:t>Refer to the laws in your province/country before accessing, using, or in any other way utilizing these materials. These materials are for educational and research purposes only.</a:t>
            </a:r>
          </a:p>
          <a:p>
            <a:pPr marL="285750" indent="-285750">
              <a:lnSpc>
                <a:spcPct val="100000"/>
              </a:lnSpc>
              <a:spcBef>
                <a:spcPts val="100"/>
              </a:spcBef>
              <a:spcAft>
                <a:spcPts val="200"/>
              </a:spcAft>
              <a:buFont typeface="Courier New" charset="0"/>
              <a:buChar char="o"/>
            </a:pPr>
            <a:r>
              <a:rPr lang="en-US" sz="1200" dirty="0"/>
              <a:t>Do not attempt to violate the law with anything contained herein this presentation. </a:t>
            </a:r>
          </a:p>
          <a:p>
            <a:pPr marL="285750" indent="-285750">
              <a:lnSpc>
                <a:spcPct val="100000"/>
              </a:lnSpc>
              <a:spcBef>
                <a:spcPts val="100"/>
              </a:spcBef>
              <a:spcAft>
                <a:spcPts val="200"/>
              </a:spcAft>
              <a:buFont typeface="Courier New" charset="0"/>
              <a:buChar char="o"/>
            </a:pPr>
            <a:r>
              <a:rPr lang="en-US" sz="1200" dirty="0"/>
              <a:t>All data and information provided by John Stoner during this presentation, or to include referenced sites or material are for informational purposes only. </a:t>
            </a:r>
          </a:p>
          <a:p>
            <a:pPr marL="285750" indent="-285750">
              <a:lnSpc>
                <a:spcPct val="100000"/>
              </a:lnSpc>
              <a:spcBef>
                <a:spcPts val="100"/>
              </a:spcBef>
              <a:spcAft>
                <a:spcPts val="200"/>
              </a:spcAft>
              <a:buFont typeface="Courier New" charset="0"/>
              <a:buChar char="o"/>
            </a:pPr>
            <a:r>
              <a:rPr lang="en-US" sz="1200" dirty="0"/>
              <a:t>Neither administration of this server, the authors of this material, or anyone else affiliated in any way, is going to accept responsibility for your actions. </a:t>
            </a:r>
          </a:p>
          <a:p>
            <a:pPr marL="285750" indent="-285750">
              <a:lnSpc>
                <a:spcPct val="100000"/>
              </a:lnSpc>
              <a:spcBef>
                <a:spcPts val="100"/>
              </a:spcBef>
              <a:spcAft>
                <a:spcPts val="200"/>
              </a:spcAft>
              <a:buFont typeface="Courier New" charset="0"/>
              <a:buChar char="o"/>
            </a:pPr>
            <a:r>
              <a:rPr lang="en-US" sz="1200" dirty="0"/>
              <a:t>John Stoner will not be responsible for any action performed by any reader or attendant of this presentation.</a:t>
            </a:r>
            <a:endParaRPr lang="en-US" sz="1600" dirty="0"/>
          </a:p>
          <a:p>
            <a:pPr marL="285750" indent="-285750">
              <a:lnSpc>
                <a:spcPct val="100000"/>
              </a:lnSpc>
              <a:spcBef>
                <a:spcPts val="100"/>
              </a:spcBef>
              <a:spcAft>
                <a:spcPts val="200"/>
              </a:spcAft>
              <a:buFont typeface="Courier New" charset="0"/>
              <a:buChar char="o"/>
            </a:pPr>
            <a:endParaRPr lang="en-US" sz="1200" dirty="0"/>
          </a:p>
          <a:p>
            <a:endParaRPr lang="en-US" dirty="0"/>
          </a:p>
        </p:txBody>
      </p:sp>
      <p:sp>
        <p:nvSpPr>
          <p:cNvPr id="4" name="Slide Number Placeholder 3"/>
          <p:cNvSpPr>
            <a:spLocks noGrp="1"/>
          </p:cNvSpPr>
          <p:nvPr>
            <p:ph type="sldNum" sz="quarter" idx="10"/>
          </p:nvPr>
        </p:nvSpPr>
        <p:spPr/>
        <p:txBody>
          <a:bodyPr/>
          <a:lstStyle/>
          <a:p>
            <a:fld id="{F2D7EE67-69AF-7747-8090-C4BFDEDC87D4}" type="slidenum">
              <a:rPr lang="en-US" smtClean="0"/>
              <a:t>14</a:t>
            </a:fld>
            <a:endParaRPr lang="en-US"/>
          </a:p>
        </p:txBody>
      </p:sp>
    </p:spTree>
    <p:extLst>
      <p:ext uri="{BB962C8B-B14F-4D97-AF65-F5344CB8AC3E}">
        <p14:creationId xmlns:p14="http://schemas.microsoft.com/office/powerpoint/2010/main" val="856090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slide just presents some general concepts about careers, training and education</a:t>
            </a:r>
          </a:p>
          <a:p>
            <a:endParaRPr lang="en-US" dirty="0"/>
          </a:p>
          <a:p>
            <a:endParaRPr lang="en-US" dirty="0"/>
          </a:p>
        </p:txBody>
      </p:sp>
      <p:sp>
        <p:nvSpPr>
          <p:cNvPr id="4" name="Slide Number Placeholder 3"/>
          <p:cNvSpPr>
            <a:spLocks noGrp="1"/>
          </p:cNvSpPr>
          <p:nvPr>
            <p:ph type="sldNum" sz="quarter" idx="10"/>
          </p:nvPr>
        </p:nvSpPr>
        <p:spPr/>
        <p:txBody>
          <a:bodyPr/>
          <a:lstStyle/>
          <a:p>
            <a:fld id="{F2D7EE67-69AF-7747-8090-C4BFDEDC87D4}" type="slidenum">
              <a:rPr lang="en-US" smtClean="0"/>
              <a:t>15</a:t>
            </a:fld>
            <a:endParaRPr lang="en-US"/>
          </a:p>
        </p:txBody>
      </p:sp>
    </p:spTree>
    <p:extLst>
      <p:ext uri="{BB962C8B-B14F-4D97-AF65-F5344CB8AC3E}">
        <p14:creationId xmlns:p14="http://schemas.microsoft.com/office/powerpoint/2010/main" val="3976554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feedback.</a:t>
            </a:r>
          </a:p>
        </p:txBody>
      </p:sp>
      <p:sp>
        <p:nvSpPr>
          <p:cNvPr id="4" name="Slide Number Placeholder 3"/>
          <p:cNvSpPr>
            <a:spLocks noGrp="1"/>
          </p:cNvSpPr>
          <p:nvPr>
            <p:ph type="sldNum" sz="quarter" idx="10"/>
          </p:nvPr>
        </p:nvSpPr>
        <p:spPr/>
        <p:txBody>
          <a:bodyPr/>
          <a:lstStyle/>
          <a:p>
            <a:fld id="{F2D7EE67-69AF-7747-8090-C4BFDEDC87D4}" type="slidenum">
              <a:rPr lang="en-US" smtClean="0"/>
              <a:t>16</a:t>
            </a:fld>
            <a:endParaRPr lang="en-US"/>
          </a:p>
        </p:txBody>
      </p:sp>
    </p:spTree>
    <p:extLst>
      <p:ext uri="{BB962C8B-B14F-4D97-AF65-F5344CB8AC3E}">
        <p14:creationId xmlns:p14="http://schemas.microsoft.com/office/powerpoint/2010/main" val="2107055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feedback.</a:t>
            </a:r>
          </a:p>
        </p:txBody>
      </p:sp>
      <p:sp>
        <p:nvSpPr>
          <p:cNvPr id="4" name="Slide Number Placeholder 3"/>
          <p:cNvSpPr>
            <a:spLocks noGrp="1"/>
          </p:cNvSpPr>
          <p:nvPr>
            <p:ph type="sldNum" sz="quarter" idx="10"/>
          </p:nvPr>
        </p:nvSpPr>
        <p:spPr/>
        <p:txBody>
          <a:bodyPr/>
          <a:lstStyle/>
          <a:p>
            <a:fld id="{F2D7EE67-69AF-7747-8090-C4BFDEDC87D4}" type="slidenum">
              <a:rPr lang="en-US" smtClean="0"/>
              <a:t>17</a:t>
            </a:fld>
            <a:endParaRPr lang="en-US"/>
          </a:p>
        </p:txBody>
      </p:sp>
    </p:spTree>
    <p:extLst>
      <p:ext uri="{BB962C8B-B14F-4D97-AF65-F5344CB8AC3E}">
        <p14:creationId xmlns:p14="http://schemas.microsoft.com/office/powerpoint/2010/main" val="39094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feedback.</a:t>
            </a:r>
          </a:p>
        </p:txBody>
      </p:sp>
      <p:sp>
        <p:nvSpPr>
          <p:cNvPr id="4" name="Slide Number Placeholder 3"/>
          <p:cNvSpPr>
            <a:spLocks noGrp="1"/>
          </p:cNvSpPr>
          <p:nvPr>
            <p:ph type="sldNum" sz="quarter" idx="10"/>
          </p:nvPr>
        </p:nvSpPr>
        <p:spPr/>
        <p:txBody>
          <a:bodyPr/>
          <a:lstStyle/>
          <a:p>
            <a:fld id="{F2D7EE67-69AF-7747-8090-C4BFDEDC87D4}" type="slidenum">
              <a:rPr lang="en-US" smtClean="0"/>
              <a:t>18</a:t>
            </a:fld>
            <a:endParaRPr lang="en-US"/>
          </a:p>
        </p:txBody>
      </p:sp>
    </p:spTree>
    <p:extLst>
      <p:ext uri="{BB962C8B-B14F-4D97-AF65-F5344CB8AC3E}">
        <p14:creationId xmlns:p14="http://schemas.microsoft.com/office/powerpoint/2010/main" val="3292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D7EE67-69AF-7747-8090-C4BFDEDC87D4}" type="slidenum">
              <a:rPr lang="en-US" smtClean="0"/>
              <a:t>19</a:t>
            </a:fld>
            <a:endParaRPr lang="en-US"/>
          </a:p>
        </p:txBody>
      </p:sp>
    </p:spTree>
    <p:extLst>
      <p:ext uri="{BB962C8B-B14F-4D97-AF65-F5344CB8AC3E}">
        <p14:creationId xmlns:p14="http://schemas.microsoft.com/office/powerpoint/2010/main" val="415098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endParaRPr lang="en-US" baseline="0" dirty="0"/>
          </a:p>
        </p:txBody>
      </p:sp>
      <p:sp>
        <p:nvSpPr>
          <p:cNvPr id="4" name="Slide Number Placeholder 3"/>
          <p:cNvSpPr>
            <a:spLocks noGrp="1"/>
          </p:cNvSpPr>
          <p:nvPr>
            <p:ph type="sldNum" sz="quarter" idx="10"/>
          </p:nvPr>
        </p:nvSpPr>
        <p:spPr/>
        <p:txBody>
          <a:bodyPr/>
          <a:lstStyle/>
          <a:p>
            <a:fld id="{F2D7EE67-69AF-7747-8090-C4BFDEDC87D4}" type="slidenum">
              <a:rPr lang="en-US" smtClean="0"/>
              <a:t>2</a:t>
            </a:fld>
            <a:endParaRPr lang="en-US"/>
          </a:p>
        </p:txBody>
      </p:sp>
    </p:spTree>
    <p:extLst>
      <p:ext uri="{BB962C8B-B14F-4D97-AF65-F5344CB8AC3E}">
        <p14:creationId xmlns:p14="http://schemas.microsoft.com/office/powerpoint/2010/main" val="3835363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endParaRPr lang="en-US" baseline="0" dirty="0"/>
          </a:p>
        </p:txBody>
      </p:sp>
      <p:sp>
        <p:nvSpPr>
          <p:cNvPr id="4" name="Slide Number Placeholder 3"/>
          <p:cNvSpPr>
            <a:spLocks noGrp="1"/>
          </p:cNvSpPr>
          <p:nvPr>
            <p:ph type="sldNum" sz="quarter" idx="10"/>
          </p:nvPr>
        </p:nvSpPr>
        <p:spPr/>
        <p:txBody>
          <a:bodyPr/>
          <a:lstStyle/>
          <a:p>
            <a:fld id="{F2D7EE67-69AF-7747-8090-C4BFDEDC87D4}" type="slidenum">
              <a:rPr lang="en-US" smtClean="0"/>
              <a:t>3</a:t>
            </a:fld>
            <a:endParaRPr lang="en-US"/>
          </a:p>
        </p:txBody>
      </p:sp>
    </p:spTree>
    <p:extLst>
      <p:ext uri="{BB962C8B-B14F-4D97-AF65-F5344CB8AC3E}">
        <p14:creationId xmlns:p14="http://schemas.microsoft.com/office/powerpoint/2010/main" val="139958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D7EE67-69AF-7747-8090-C4BFDEDC87D4}" type="slidenum">
              <a:rPr lang="en-US" smtClean="0"/>
              <a:t>4</a:t>
            </a:fld>
            <a:endParaRPr lang="en-US"/>
          </a:p>
        </p:txBody>
      </p:sp>
    </p:spTree>
    <p:extLst>
      <p:ext uri="{BB962C8B-B14F-4D97-AF65-F5344CB8AC3E}">
        <p14:creationId xmlns:p14="http://schemas.microsoft.com/office/powerpoint/2010/main" val="78551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NICE Cybersecurity Workforce Framework Overview</a:t>
            </a:r>
          </a:p>
          <a:p>
            <a:r>
              <a:rPr lang="en-US" dirty="0"/>
              <a:t>https://www.nist.gov/itl/applied-cybersecurity/national-initiative-cybersecurity-education-nice/nice-cybersecurity</a:t>
            </a:r>
          </a:p>
          <a:p>
            <a:endParaRPr lang="en-US" dirty="0"/>
          </a:p>
          <a:p>
            <a:endParaRPr lang="en-US" dirty="0"/>
          </a:p>
        </p:txBody>
      </p:sp>
      <p:sp>
        <p:nvSpPr>
          <p:cNvPr id="4" name="Slide Number Placeholder 3"/>
          <p:cNvSpPr>
            <a:spLocks noGrp="1"/>
          </p:cNvSpPr>
          <p:nvPr>
            <p:ph type="sldNum" sz="quarter" idx="10"/>
          </p:nvPr>
        </p:nvSpPr>
        <p:spPr/>
        <p:txBody>
          <a:bodyPr/>
          <a:lstStyle/>
          <a:p>
            <a:fld id="{F2D7EE67-69AF-7747-8090-C4BFDEDC87D4}" type="slidenum">
              <a:rPr lang="en-US" smtClean="0"/>
              <a:t>5</a:t>
            </a:fld>
            <a:endParaRPr lang="en-US"/>
          </a:p>
        </p:txBody>
      </p:sp>
    </p:spTree>
    <p:extLst>
      <p:ext uri="{BB962C8B-B14F-4D97-AF65-F5344CB8AC3E}">
        <p14:creationId xmlns:p14="http://schemas.microsoft.com/office/powerpoint/2010/main" val="130842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D7EE67-69AF-7747-8090-C4BFDEDC87D4}" type="slidenum">
              <a:rPr lang="en-US" smtClean="0"/>
              <a:t>6</a:t>
            </a:fld>
            <a:endParaRPr lang="en-US"/>
          </a:p>
        </p:txBody>
      </p:sp>
    </p:spTree>
    <p:extLst>
      <p:ext uri="{BB962C8B-B14F-4D97-AF65-F5344CB8AC3E}">
        <p14:creationId xmlns:p14="http://schemas.microsoft.com/office/powerpoint/2010/main" val="109100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0000"/>
              </a:lnSpc>
              <a:spcBef>
                <a:spcPts val="100"/>
              </a:spcBef>
              <a:spcAft>
                <a:spcPts val="200"/>
              </a:spcAft>
              <a:buFont typeface="Courier New" charset="0"/>
              <a:buChar char="o"/>
            </a:pPr>
            <a:r>
              <a:rPr lang="en-US" sz="1200" dirty="0"/>
              <a:t>Any actions and or activities related to the material contained within this presentation or websites referenced is solely your responsibility. The misuse of the information can result in criminal charges brought against the persons in question. The author will not be held responsible in the event any criminal charges be brought against any individuals misusing the information to break the law.</a:t>
            </a:r>
          </a:p>
          <a:p>
            <a:pPr marL="285750" indent="-285750">
              <a:lnSpc>
                <a:spcPct val="100000"/>
              </a:lnSpc>
              <a:spcBef>
                <a:spcPts val="100"/>
              </a:spcBef>
              <a:spcAft>
                <a:spcPts val="200"/>
              </a:spcAft>
              <a:buFont typeface="Courier New" charset="0"/>
              <a:buChar char="o"/>
            </a:pPr>
            <a:r>
              <a:rPr lang="en-US" sz="1200" dirty="0"/>
              <a:t>This this presentation or websites referenced contain materials that can be potentially damaging or dangerous. If you do not fully understand something STOP! </a:t>
            </a:r>
          </a:p>
          <a:p>
            <a:pPr marL="285750" indent="-285750">
              <a:lnSpc>
                <a:spcPct val="100000"/>
              </a:lnSpc>
              <a:spcBef>
                <a:spcPts val="100"/>
              </a:spcBef>
              <a:spcAft>
                <a:spcPts val="200"/>
              </a:spcAft>
              <a:buFont typeface="Courier New" charset="0"/>
              <a:buChar char="o"/>
            </a:pPr>
            <a:r>
              <a:rPr lang="en-US" sz="1200" dirty="0"/>
              <a:t>Refer to the laws in your province/country before accessing, using, or in any other way utilizing these materials. These materials are for educational and research purposes only.</a:t>
            </a:r>
          </a:p>
          <a:p>
            <a:pPr marL="285750" indent="-285750">
              <a:lnSpc>
                <a:spcPct val="100000"/>
              </a:lnSpc>
              <a:spcBef>
                <a:spcPts val="100"/>
              </a:spcBef>
              <a:spcAft>
                <a:spcPts val="200"/>
              </a:spcAft>
              <a:buFont typeface="Courier New" charset="0"/>
              <a:buChar char="o"/>
            </a:pPr>
            <a:r>
              <a:rPr lang="en-US" sz="1200" dirty="0"/>
              <a:t>Do not attempt to violate the law with anything contained herein this presentation. </a:t>
            </a:r>
          </a:p>
          <a:p>
            <a:pPr marL="285750" indent="-285750">
              <a:lnSpc>
                <a:spcPct val="100000"/>
              </a:lnSpc>
              <a:spcBef>
                <a:spcPts val="100"/>
              </a:spcBef>
              <a:spcAft>
                <a:spcPts val="200"/>
              </a:spcAft>
              <a:buFont typeface="Courier New" charset="0"/>
              <a:buChar char="o"/>
            </a:pPr>
            <a:r>
              <a:rPr lang="en-US" sz="1200" dirty="0"/>
              <a:t>All data and information provided by John Stoner during this presentation, or to include referenced sites or material are for informational purposes only. </a:t>
            </a:r>
          </a:p>
          <a:p>
            <a:pPr marL="285750" indent="-285750">
              <a:lnSpc>
                <a:spcPct val="100000"/>
              </a:lnSpc>
              <a:spcBef>
                <a:spcPts val="100"/>
              </a:spcBef>
              <a:spcAft>
                <a:spcPts val="200"/>
              </a:spcAft>
              <a:buFont typeface="Courier New" charset="0"/>
              <a:buChar char="o"/>
            </a:pPr>
            <a:r>
              <a:rPr lang="en-US" sz="1200" dirty="0"/>
              <a:t>Neither administration of this server, the authors of this material, or anyone else affiliated in any way, is going to accept responsibility for your actions. </a:t>
            </a:r>
          </a:p>
          <a:p>
            <a:pPr marL="285750" indent="-285750">
              <a:lnSpc>
                <a:spcPct val="100000"/>
              </a:lnSpc>
              <a:spcBef>
                <a:spcPts val="100"/>
              </a:spcBef>
              <a:spcAft>
                <a:spcPts val="200"/>
              </a:spcAft>
              <a:buFont typeface="Courier New" charset="0"/>
              <a:buChar char="o"/>
            </a:pPr>
            <a:r>
              <a:rPr lang="en-US" sz="1200" dirty="0"/>
              <a:t>John Stoner will not be responsible for any action performed by any reader or attendant of this presentation.</a:t>
            </a:r>
            <a:endParaRPr lang="en-US" sz="1600" dirty="0"/>
          </a:p>
          <a:p>
            <a:pPr marL="285750" indent="-285750">
              <a:lnSpc>
                <a:spcPct val="100000"/>
              </a:lnSpc>
              <a:spcBef>
                <a:spcPts val="100"/>
              </a:spcBef>
              <a:spcAft>
                <a:spcPts val="200"/>
              </a:spcAft>
              <a:buFont typeface="Courier New" charset="0"/>
              <a:buChar char="o"/>
            </a:pPr>
            <a:endParaRPr lang="en-US" sz="1200" dirty="0"/>
          </a:p>
          <a:p>
            <a:endParaRPr lang="en-US" dirty="0"/>
          </a:p>
        </p:txBody>
      </p:sp>
      <p:sp>
        <p:nvSpPr>
          <p:cNvPr id="4" name="Slide Number Placeholder 3"/>
          <p:cNvSpPr>
            <a:spLocks noGrp="1"/>
          </p:cNvSpPr>
          <p:nvPr>
            <p:ph type="sldNum" sz="quarter" idx="10"/>
          </p:nvPr>
        </p:nvSpPr>
        <p:spPr/>
        <p:txBody>
          <a:bodyPr/>
          <a:lstStyle/>
          <a:p>
            <a:fld id="{F2D7EE67-69AF-7747-8090-C4BFDEDC87D4}" type="slidenum">
              <a:rPr lang="en-US" smtClean="0"/>
              <a:t>7</a:t>
            </a:fld>
            <a:endParaRPr lang="en-US"/>
          </a:p>
        </p:txBody>
      </p:sp>
    </p:spTree>
    <p:extLst>
      <p:ext uri="{BB962C8B-B14F-4D97-AF65-F5344CB8AC3E}">
        <p14:creationId xmlns:p14="http://schemas.microsoft.com/office/powerpoint/2010/main" val="517947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2D7EE67-69AF-7747-8090-C4BFDEDC87D4}" type="slidenum">
              <a:rPr lang="en-US" smtClean="0"/>
              <a:t>8</a:t>
            </a:fld>
            <a:endParaRPr lang="en-US"/>
          </a:p>
        </p:txBody>
      </p:sp>
    </p:spTree>
    <p:extLst>
      <p:ext uri="{BB962C8B-B14F-4D97-AF65-F5344CB8AC3E}">
        <p14:creationId xmlns:p14="http://schemas.microsoft.com/office/powerpoint/2010/main" val="1944587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F2D7EE67-69AF-7747-8090-C4BFDEDC87D4}" type="slidenum">
              <a:rPr lang="en-US" smtClean="0"/>
              <a:t>9</a:t>
            </a:fld>
            <a:endParaRPr lang="en-US"/>
          </a:p>
        </p:txBody>
      </p:sp>
    </p:spTree>
    <p:extLst>
      <p:ext uri="{BB962C8B-B14F-4D97-AF65-F5344CB8AC3E}">
        <p14:creationId xmlns:p14="http://schemas.microsoft.com/office/powerpoint/2010/main" val="657492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1282430"/>
      </p:ext>
    </p:extLst>
  </p:cSld>
  <p:clrMapOvr>
    <a:masterClrMapping/>
  </p:clrMapOvr>
  <p:transition spd="med">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9930224"/>
      </p:ext>
    </p:extLst>
  </p:cSld>
  <p:clrMapOvr>
    <a:masterClrMapping/>
  </p:clrMapOvr>
  <p:transition spd="med">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6277287"/>
      </p:ext>
    </p:extLst>
  </p:cSld>
  <p:clrMapOvr>
    <a:masterClrMapping/>
  </p:clrMapOvr>
  <p:transition spd="med">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5326046"/>
      </p:ext>
    </p:extLst>
  </p:cSld>
  <p:clrMapOvr>
    <a:masterClrMapping/>
  </p:clrMapOvr>
  <p:transition spd="med">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5278056"/>
      </p:ext>
    </p:extLst>
  </p:cSld>
  <p:clrMapOvr>
    <a:masterClrMapping/>
  </p:clrMapOvr>
  <p:transition spd="med">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4154719"/>
      </p:ext>
    </p:extLst>
  </p:cSld>
  <p:clrMapOvr>
    <a:masterClrMapping/>
  </p:clrMapOvr>
  <p:transition spd="med">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7764431"/>
      </p:ext>
    </p:extLst>
  </p:cSld>
  <p:clrMapOvr>
    <a:masterClrMapping/>
  </p:clrMapOvr>
  <p:transition spd="med">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553547"/>
      </p:ext>
    </p:extLst>
  </p:cSld>
  <p:clrMapOvr>
    <a:masterClrMapping/>
  </p:clrMapOvr>
  <p:transition spd="med">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4501900"/>
      </p:ext>
    </p:extLst>
  </p:cSld>
  <p:clrMapOvr>
    <a:masterClrMapping/>
  </p:clrMapOvr>
  <p:transition spd="med">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8235960"/>
      </p:ext>
    </p:extLst>
  </p:cSld>
  <p:clrMapOvr>
    <a:masterClrMapping/>
  </p:clrMapOvr>
  <p:transition spd="med">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6007494"/>
      </p:ext>
    </p:extLst>
  </p:cSld>
  <p:clrMapOvr>
    <a:masterClrMapping/>
  </p:clrMapOvr>
  <p:transition spd="med">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3/9/2020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2941216"/>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Lst>
  <p:transition spd="med">
    <p:dissolv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technet.microsoft.com/en-us/sysinternals/bb842062.aspx"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hyperlink" Target="https://www.cybrary.it/course/ethical-hacking/" TargetMode="External"/><Relationship Id="rId13" Type="http://schemas.openxmlformats.org/officeDocument/2006/relationships/image" Target="../media/image18.gif"/><Relationship Id="rId3" Type="http://schemas.openxmlformats.org/officeDocument/2006/relationships/hyperlink" Target="https://hmt.es/Hacking%20for%20Dummies.pdf" TargetMode="External"/><Relationship Id="rId7" Type="http://schemas.openxmlformats.org/officeDocument/2006/relationships/hyperlink" Target="https://www.youtube.com/watch?v=7nF2BAfWUEg" TargetMode="External"/><Relationship Id="rId12" Type="http://schemas.openxmlformats.org/officeDocument/2006/relationships/hyperlink" Target="https://github.com/aptnotes/data/files/551828/ICIT-Brief-Know-Your-Enemies-2.0.pdf"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https://docs.kali.org/pdf/kali-book-en.pdf" TargetMode="External"/><Relationship Id="rId11" Type="http://schemas.openxmlformats.org/officeDocument/2006/relationships/hyperlink" Target="https://www.youtube.com/watch?v=7t6FWlYaOkA" TargetMode="External"/><Relationship Id="rId5" Type="http://schemas.openxmlformats.org/officeDocument/2006/relationships/hyperlink" Target="https://www.myhaikuclass.com/John001/cehstoner-personal/cms_page/view" TargetMode="External"/><Relationship Id="rId10" Type="http://schemas.openxmlformats.org/officeDocument/2006/relationships/hyperlink" Target="https://www.sans.org/reading-room/whitepapers/auditing/art-reconnaissance-simple-techniques-60" TargetMode="External"/><Relationship Id="rId4" Type="http://schemas.openxmlformats.org/officeDocument/2006/relationships/hyperlink" Target="https://repo.zenk-security.com/Magazine%20E-book/Hacking-%20The%20Art%20of%20Exploitation%20(2nd%20ed.%202008)%20-%20Erickson.pdf" TargetMode="External"/><Relationship Id="rId9" Type="http://schemas.openxmlformats.org/officeDocument/2006/relationships/hyperlink" Target="http://resources.infosecinstitute.com/social-engineering-a-hacking-stor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www.youtube.com/watch?v=GqmQg-cszw4" TargetMode="External"/><Relationship Id="rId7" Type="http://schemas.openxmlformats.org/officeDocument/2006/relationships/hyperlink" Target="https://www.youtube.com/watch?v=HW9hH0vlPEM"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www.youtube.com/watch?v=34D6X-FK7C8" TargetMode="External"/><Relationship Id="rId5" Type="http://schemas.openxmlformats.org/officeDocument/2006/relationships/hyperlink" Target="https://www.youtube.com/watch?v=fsC7mAtiGHs" TargetMode="External"/><Relationship Id="rId4" Type="http://schemas.openxmlformats.org/officeDocument/2006/relationships/hyperlink" Target="https://ocw.mit.edu/courses/electrical-engineering-and-computer-science/6-858-computer-systems-security-fall-2014/"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rive.google.com/file/d/0B1fYfQFfD2khU0x5ZkRLSHdoX2s/view?usp=sharing" TargetMode="External"/><Relationship Id="rId13" Type="http://schemas.openxmlformats.org/officeDocument/2006/relationships/hyperlink" Target="https://drive.google.com/drive/folders/0B1fYfQFfD2khb2lOTndkUHVVY3M?usp=sharing" TargetMode="External"/><Relationship Id="rId3" Type="http://schemas.openxmlformats.org/officeDocument/2006/relationships/hyperlink" Target="https://phoenixts.com/blog/what-is-cyber/" TargetMode="External"/><Relationship Id="rId7" Type="http://schemas.openxmlformats.org/officeDocument/2006/relationships/hyperlink" Target="https://www.ehacking.net/p/metasploit-tutorials.html" TargetMode="External"/><Relationship Id="rId12" Type="http://schemas.openxmlformats.org/officeDocument/2006/relationships/hyperlink" Target="https://drive.google.com/file/d/0B1fYfQFfD2khMVRjQU1OZ2YzYzQ/view?usp=sharing"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drive.google.com/open?id=1ojAnK8y8TPshlKyFdGOkT8Sd7gc7v0Mp" TargetMode="External"/><Relationship Id="rId11" Type="http://schemas.openxmlformats.org/officeDocument/2006/relationships/hyperlink" Target="https://attack.mitre.org/groups/G0032/" TargetMode="External"/><Relationship Id="rId5" Type="http://schemas.openxmlformats.org/officeDocument/2006/relationships/hyperlink" Target="https://room362.com/start/" TargetMode="External"/><Relationship Id="rId15" Type="http://schemas.openxmlformats.org/officeDocument/2006/relationships/image" Target="../media/image22.gif"/><Relationship Id="rId10" Type="http://schemas.openxmlformats.org/officeDocument/2006/relationships/hyperlink" Target="https://docs.google.com/spreadsheets/d/1H9_xaxQHpWaa4O_Son4Gx0YOIzlcBWMsdvePFX68EKU/htmlview" TargetMode="External"/><Relationship Id="rId4" Type="http://schemas.openxmlformats.org/officeDocument/2006/relationships/hyperlink" Target="https://www.youtube.com/watch?v=gm4KgWr3A5w" TargetMode="External"/><Relationship Id="rId9" Type="http://schemas.openxmlformats.org/officeDocument/2006/relationships/hyperlink" Target="https://drive.google.com/file/d/0B1fYfQFfD2khdG4taVYtbDFJQzQ/view?usp=sharing" TargetMode="External"/><Relationship Id="rId14" Type="http://schemas.openxmlformats.org/officeDocument/2006/relationships/hyperlink" Target="https://www.wired.com/story/notpetya-cyberattack-ukraine-russia-code-crashed-the-worl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tiff"/><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hyperlink" Target="https://www.professormesser.com/linux-plus/linux-training-videos/" TargetMode="External"/><Relationship Id="rId13" Type="http://schemas.openxmlformats.org/officeDocument/2006/relationships/hyperlink" Target="https://www.khanacademy.org/computing/computer-programming" TargetMode="External"/><Relationship Id="rId3" Type="http://schemas.openxmlformats.org/officeDocument/2006/relationships/hyperlink" Target="https://www.myhaikuclass.com/John001/networkstoner-personal/cms_page/view" TargetMode="External"/><Relationship Id="rId7" Type="http://schemas.openxmlformats.org/officeDocument/2006/relationships/hyperlink" Target="https://drive.google.com/file/d/0B1fYfQFfD2khN0pVUk1IczZ4N28/view" TargetMode="External"/><Relationship Id="rId12" Type="http://schemas.openxmlformats.org/officeDocument/2006/relationships/hyperlink" Target="http://www.programmingbasics.org/en/"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s://www.professormesser.com/security-plus/sy0-501/sy0-501-training-course/" TargetMode="External"/><Relationship Id="rId11" Type="http://schemas.openxmlformats.org/officeDocument/2006/relationships/hyperlink" Target="https://learncodethehardway.org/unix/" TargetMode="External"/><Relationship Id="rId5" Type="http://schemas.openxmlformats.org/officeDocument/2006/relationships/hyperlink" Target="https://www.myhaikuclass.com/John001/securitystonerpersonal/cms_page/view/16883967" TargetMode="External"/><Relationship Id="rId10" Type="http://schemas.openxmlformats.org/officeDocument/2006/relationships/hyperlink" Target="https://samsclass.info/125/125_F14.shtml#lecture" TargetMode="External"/><Relationship Id="rId4" Type="http://schemas.openxmlformats.org/officeDocument/2006/relationships/hyperlink" Target="https://www.professormesser.com/network-plus/n10-007/n10-007-training-course/" TargetMode="External"/><Relationship Id="rId9" Type="http://schemas.openxmlformats.org/officeDocument/2006/relationships/hyperlink" Target="https://drive.google.com/drive/folders/0B1fYfQFfD2khcFl2bHFyTDdTTEU?usp=sharing" TargetMode="External"/><Relationship Id="rId1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www.howtogeek.com/196060/beginner-geek-how-to-create-and-use-virtual-machine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3.gif"/><Relationship Id="rId4" Type="http://schemas.openxmlformats.org/officeDocument/2006/relationships/hyperlink" Target="https://blog.storagecraft.com/the-dead-simple-guide-to-installing-a-linux-virtual-machine-on-windows/"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a:solidFill>
                  <a:srgbClr val="FFFF00"/>
                </a:solidFill>
              </a:rPr>
              <a:t>How to get started in Cybersecurity</a:t>
            </a:r>
          </a:p>
        </p:txBody>
      </p:sp>
      <p:sp>
        <p:nvSpPr>
          <p:cNvPr id="3" name="Subtitle 2"/>
          <p:cNvSpPr>
            <a:spLocks noGrp="1"/>
          </p:cNvSpPr>
          <p:nvPr>
            <p:ph idx="1"/>
          </p:nvPr>
        </p:nvSpPr>
        <p:spPr>
          <a:xfrm>
            <a:off x="838200" y="1797977"/>
            <a:ext cx="10515600" cy="708917"/>
          </a:xfrm>
        </p:spPr>
        <p:txBody>
          <a:bodyPr>
            <a:normAutofit/>
          </a:bodyPr>
          <a:lstStyle/>
          <a:p>
            <a:pPr marL="0" indent="0" algn="ctr">
              <a:buNone/>
            </a:pPr>
            <a:r>
              <a:rPr lang="en-US" b="1" dirty="0"/>
              <a:t>John Stoner</a:t>
            </a:r>
          </a:p>
        </p:txBody>
      </p:sp>
      <p:pic>
        <p:nvPicPr>
          <p:cNvPr id="5" name="Picture 4">
            <a:extLst>
              <a:ext uri="{FF2B5EF4-FFF2-40B4-BE49-F238E27FC236}">
                <a16:creationId xmlns:a16="http://schemas.microsoft.com/office/drawing/2014/main" id="{F73431F5-E5E1-AF4E-905C-50D908EC31F6}"/>
              </a:ext>
            </a:extLst>
          </p:cNvPr>
          <p:cNvPicPr>
            <a:picLocks noChangeAspect="1"/>
          </p:cNvPicPr>
          <p:nvPr/>
        </p:nvPicPr>
        <p:blipFill>
          <a:blip r:embed="rId3"/>
          <a:stretch>
            <a:fillRect/>
          </a:stretch>
        </p:blipFill>
        <p:spPr>
          <a:xfrm>
            <a:off x="4508500" y="3714840"/>
            <a:ext cx="3175000" cy="2184400"/>
          </a:xfrm>
          <a:prstGeom prst="rect">
            <a:avLst/>
          </a:prstGeom>
        </p:spPr>
      </p:pic>
    </p:spTree>
    <p:extLst>
      <p:ext uri="{BB962C8B-B14F-4D97-AF65-F5344CB8AC3E}">
        <p14:creationId xmlns:p14="http://schemas.microsoft.com/office/powerpoint/2010/main" val="438665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5D7D5F-2387-C149-8351-7D495ABFE1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0847" y="0"/>
            <a:ext cx="8030305" cy="6887058"/>
          </a:xfrm>
          <a:prstGeom prst="rect">
            <a:avLst/>
          </a:prstGeom>
        </p:spPr>
      </p:pic>
    </p:spTree>
    <p:extLst>
      <p:ext uri="{BB962C8B-B14F-4D97-AF65-F5344CB8AC3E}">
        <p14:creationId xmlns:p14="http://schemas.microsoft.com/office/powerpoint/2010/main" val="1561447683"/>
      </p:ext>
    </p:extLst>
  </p:cSld>
  <p:clrMapOvr>
    <a:masterClrMapping/>
  </p:clrMapOvr>
  <p:transition spd="med">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16752"/>
            <a:ext cx="10618694" cy="770467"/>
          </a:xfrm>
        </p:spPr>
        <p:txBody>
          <a:bodyPr>
            <a:normAutofit/>
          </a:bodyPr>
          <a:lstStyle/>
          <a:p>
            <a:r>
              <a:rPr lang="en-US" sz="3600" b="1" dirty="0">
                <a:solidFill>
                  <a:srgbClr val="FFFF00"/>
                </a:solidFill>
              </a:rPr>
              <a:t>Tools </a:t>
            </a:r>
            <a:r>
              <a:rPr lang="en-US" sz="3600" b="1" u="sng" dirty="0">
                <a:solidFill>
                  <a:srgbClr val="FFFF00"/>
                </a:solidFill>
              </a:rPr>
              <a:t>I think</a:t>
            </a:r>
            <a:r>
              <a:rPr lang="en-US" sz="3600" b="1" dirty="0">
                <a:solidFill>
                  <a:srgbClr val="FFFF00"/>
                </a:solidFill>
              </a:rPr>
              <a:t> will help you perform </a:t>
            </a:r>
            <a:r>
              <a:rPr lang="en-US" sz="3600" b="1" i="1" dirty="0">
                <a:solidFill>
                  <a:srgbClr val="FFFF00"/>
                </a:solidFill>
              </a:rPr>
              <a:t>cyber analysis</a:t>
            </a:r>
            <a:r>
              <a:rPr lang="en-US" sz="3600" b="1" dirty="0">
                <a:solidFill>
                  <a:srgbClr val="FFFF00"/>
                </a:solidFill>
              </a:rPr>
              <a:t> </a:t>
            </a:r>
          </a:p>
        </p:txBody>
      </p:sp>
      <p:sp>
        <p:nvSpPr>
          <p:cNvPr id="6" name="Text Placeholder 5"/>
          <p:cNvSpPr>
            <a:spLocks noGrp="1"/>
          </p:cNvSpPr>
          <p:nvPr>
            <p:ph type="body" sz="half" idx="2"/>
          </p:nvPr>
        </p:nvSpPr>
        <p:spPr>
          <a:xfrm>
            <a:off x="685800" y="1281953"/>
            <a:ext cx="7225302" cy="5284694"/>
          </a:xfrm>
        </p:spPr>
        <p:txBody>
          <a:bodyPr>
            <a:noAutofit/>
          </a:bodyPr>
          <a:lstStyle/>
          <a:p>
            <a:pPr marL="285750" lvl="0" indent="-285750">
              <a:spcBef>
                <a:spcPts val="100"/>
              </a:spcBef>
              <a:spcAft>
                <a:spcPts val="200"/>
              </a:spcAft>
              <a:buFont typeface="Courier New" charset="0"/>
              <a:buChar char="o"/>
            </a:pPr>
            <a:r>
              <a:rPr lang="en-US" sz="2000" dirty="0"/>
              <a:t>Know some of the key programs that are part of Win Sysinternals Suite of tools - </a:t>
            </a:r>
            <a:r>
              <a:rPr lang="en-US" sz="1400" u="sng" dirty="0">
                <a:hlinkClick r:id="rId3"/>
              </a:rPr>
              <a:t>https://technet.microsoft.com/en-us/sysinternals/bb842062.aspx</a:t>
            </a:r>
            <a:endParaRPr lang="en-US" sz="1400" dirty="0"/>
          </a:p>
          <a:p>
            <a:pPr marL="742950" lvl="1" indent="-285750">
              <a:spcBef>
                <a:spcPts val="100"/>
              </a:spcBef>
              <a:spcAft>
                <a:spcPts val="200"/>
              </a:spcAft>
              <a:buFont typeface="Courier New" charset="0"/>
              <a:buChar char="o"/>
            </a:pPr>
            <a:r>
              <a:rPr lang="en-US" sz="2000" dirty="0"/>
              <a:t>Especially: </a:t>
            </a:r>
            <a:r>
              <a:rPr lang="en-US" sz="2000" dirty="0" err="1"/>
              <a:t>TCPView</a:t>
            </a:r>
            <a:r>
              <a:rPr lang="en-US" sz="2000" dirty="0"/>
              <a:t>, </a:t>
            </a:r>
            <a:r>
              <a:rPr lang="en-US" sz="2000" dirty="0" err="1"/>
              <a:t>pSKill</a:t>
            </a:r>
            <a:r>
              <a:rPr lang="en-US" sz="2000" dirty="0"/>
              <a:t>, </a:t>
            </a:r>
            <a:r>
              <a:rPr lang="en-US" sz="2000" dirty="0" err="1"/>
              <a:t>PsList</a:t>
            </a:r>
            <a:r>
              <a:rPr lang="en-US" sz="2000" dirty="0"/>
              <a:t>, </a:t>
            </a:r>
            <a:r>
              <a:rPr lang="en-US" sz="2000" dirty="0" err="1"/>
              <a:t>PsExec</a:t>
            </a:r>
            <a:r>
              <a:rPr lang="en-US" sz="2000" dirty="0"/>
              <a:t>, </a:t>
            </a:r>
            <a:r>
              <a:rPr lang="en-US" sz="2000" dirty="0" err="1"/>
              <a:t>PsLogList</a:t>
            </a:r>
            <a:r>
              <a:rPr lang="en-US" sz="2000" dirty="0"/>
              <a:t>, </a:t>
            </a:r>
            <a:r>
              <a:rPr lang="en-US" sz="2000" dirty="0" err="1"/>
              <a:t>Sysmon</a:t>
            </a:r>
            <a:endParaRPr lang="en-US" sz="2000" dirty="0"/>
          </a:p>
          <a:p>
            <a:pPr marL="285750" indent="-285750">
              <a:spcBef>
                <a:spcPts val="100"/>
              </a:spcBef>
              <a:spcAft>
                <a:spcPts val="200"/>
              </a:spcAft>
              <a:buFont typeface="Courier New" charset="0"/>
              <a:buChar char="o"/>
            </a:pPr>
            <a:r>
              <a:rPr lang="en-US" sz="2000" dirty="0"/>
              <a:t>Bulk Extractor (for basic forensics)</a:t>
            </a:r>
          </a:p>
          <a:p>
            <a:pPr marL="285750" indent="-285750">
              <a:spcBef>
                <a:spcPts val="100"/>
              </a:spcBef>
              <a:spcAft>
                <a:spcPts val="200"/>
              </a:spcAft>
              <a:buFont typeface="Courier New" charset="0"/>
              <a:buChar char="o"/>
            </a:pPr>
            <a:r>
              <a:rPr lang="en-US" sz="2000" dirty="0"/>
              <a:t>Network Miner</a:t>
            </a:r>
          </a:p>
          <a:p>
            <a:pPr marL="285750" indent="-285750">
              <a:spcBef>
                <a:spcPts val="100"/>
              </a:spcBef>
              <a:spcAft>
                <a:spcPts val="200"/>
              </a:spcAft>
              <a:buFont typeface="Courier New" charset="0"/>
              <a:buChar char="o"/>
            </a:pPr>
            <a:r>
              <a:rPr lang="en-US" sz="2000" dirty="0" err="1"/>
              <a:t>OllDBG</a:t>
            </a:r>
            <a:endParaRPr lang="en-US" sz="2000" dirty="0"/>
          </a:p>
          <a:p>
            <a:pPr marL="285750" indent="-285750">
              <a:spcBef>
                <a:spcPts val="100"/>
              </a:spcBef>
              <a:spcAft>
                <a:spcPts val="200"/>
              </a:spcAft>
              <a:buFont typeface="Courier New" charset="0"/>
              <a:buChar char="o"/>
            </a:pPr>
            <a:r>
              <a:rPr lang="en-US" sz="2000" dirty="0"/>
              <a:t>PST Viewer</a:t>
            </a:r>
          </a:p>
          <a:p>
            <a:pPr marL="285750" indent="-285750">
              <a:spcBef>
                <a:spcPts val="100"/>
              </a:spcBef>
              <a:spcAft>
                <a:spcPts val="200"/>
              </a:spcAft>
              <a:buFont typeface="Courier New" charset="0"/>
              <a:buChar char="o"/>
            </a:pPr>
            <a:r>
              <a:rPr lang="en-US" sz="2000" dirty="0"/>
              <a:t>PUTTY</a:t>
            </a:r>
          </a:p>
          <a:p>
            <a:pPr marL="285750" indent="-285750">
              <a:spcBef>
                <a:spcPts val="100"/>
              </a:spcBef>
              <a:spcAft>
                <a:spcPts val="200"/>
              </a:spcAft>
              <a:buFont typeface="Courier New" charset="0"/>
              <a:buChar char="o"/>
            </a:pPr>
            <a:r>
              <a:rPr lang="en-US" sz="2000" dirty="0" err="1"/>
              <a:t>Pwdump</a:t>
            </a:r>
            <a:endParaRPr lang="en-US" sz="2000" dirty="0"/>
          </a:p>
          <a:p>
            <a:pPr marL="285750" indent="-285750">
              <a:spcBef>
                <a:spcPts val="100"/>
              </a:spcBef>
              <a:spcAft>
                <a:spcPts val="200"/>
              </a:spcAft>
              <a:buFont typeface="Courier New" charset="0"/>
              <a:buChar char="o"/>
            </a:pPr>
            <a:r>
              <a:rPr lang="en-US" sz="2000" dirty="0" err="1"/>
              <a:t>fgdump</a:t>
            </a:r>
            <a:endParaRPr lang="en-US" sz="2000" dirty="0"/>
          </a:p>
          <a:p>
            <a:pPr marL="285750" indent="-285750">
              <a:spcBef>
                <a:spcPts val="100"/>
              </a:spcBef>
              <a:spcAft>
                <a:spcPts val="200"/>
              </a:spcAft>
              <a:buFont typeface="Courier New" charset="0"/>
              <a:buChar char="o"/>
            </a:pPr>
            <a:r>
              <a:rPr lang="en-US" sz="2000" dirty="0" err="1"/>
              <a:t>WinHex</a:t>
            </a:r>
            <a:endParaRPr lang="en-US" sz="2000" dirty="0"/>
          </a:p>
          <a:p>
            <a:pPr marL="285750" indent="-285750">
              <a:spcBef>
                <a:spcPts val="100"/>
              </a:spcBef>
              <a:spcAft>
                <a:spcPts val="200"/>
              </a:spcAft>
              <a:buFont typeface="Courier New" charset="0"/>
              <a:buChar char="o"/>
            </a:pPr>
            <a:r>
              <a:rPr lang="en-US" sz="2000" dirty="0"/>
              <a:t>Log Parser 2.2</a:t>
            </a:r>
          </a:p>
          <a:p>
            <a:pPr marL="285750" indent="-285750">
              <a:spcBef>
                <a:spcPts val="100"/>
              </a:spcBef>
              <a:spcAft>
                <a:spcPts val="200"/>
              </a:spcAft>
              <a:buFont typeface="Courier New" charset="0"/>
              <a:buChar char="o"/>
            </a:pPr>
            <a:r>
              <a:rPr lang="en-US" sz="2000" dirty="0"/>
              <a:t>Cain and Able</a:t>
            </a:r>
          </a:p>
          <a:p>
            <a:pPr marL="285750" indent="-285750">
              <a:spcBef>
                <a:spcPts val="100"/>
              </a:spcBef>
              <a:spcAft>
                <a:spcPts val="200"/>
              </a:spcAft>
              <a:buFont typeface="Courier New" charset="0"/>
              <a:buChar char="o"/>
            </a:pPr>
            <a:r>
              <a:rPr lang="en-US" sz="2000" dirty="0"/>
              <a:t>John The Ripper</a:t>
            </a:r>
          </a:p>
          <a:p>
            <a:pPr marL="285750" indent="-285750">
              <a:spcBef>
                <a:spcPts val="100"/>
              </a:spcBef>
              <a:spcAft>
                <a:spcPts val="200"/>
              </a:spcAft>
              <a:buFont typeface="Courier New" charset="0"/>
              <a:buChar char="o"/>
            </a:pPr>
            <a:r>
              <a:rPr lang="en-US" sz="2000" dirty="0"/>
              <a:t>Malwarebytes</a:t>
            </a:r>
          </a:p>
          <a:p>
            <a:pPr marL="285750" indent="-285750">
              <a:spcBef>
                <a:spcPts val="100"/>
              </a:spcBef>
              <a:spcAft>
                <a:spcPts val="200"/>
              </a:spcAft>
              <a:buFont typeface="Courier New" charset="0"/>
              <a:buChar char="o"/>
            </a:pPr>
            <a:r>
              <a:rPr lang="en-US" sz="2000" b="1" i="1" dirty="0">
                <a:solidFill>
                  <a:srgbClr val="FFFF00"/>
                </a:solidFill>
              </a:rPr>
              <a:t>Knowing = proficient </a:t>
            </a:r>
            <a:r>
              <a:rPr lang="mr-IN" sz="2000" b="1" i="1" dirty="0">
                <a:solidFill>
                  <a:srgbClr val="FFFF00"/>
                </a:solidFill>
              </a:rPr>
              <a:t>–</a:t>
            </a:r>
            <a:r>
              <a:rPr lang="en-US" sz="2000" b="1" i="1" dirty="0">
                <a:solidFill>
                  <a:srgbClr val="FFFF00"/>
                </a:solidFill>
              </a:rPr>
              <a:t> USE THEM IN YOUR HOME LAB</a:t>
            </a:r>
          </a:p>
          <a:p>
            <a:pPr marL="342900" indent="-342900">
              <a:spcBef>
                <a:spcPts val="0"/>
              </a:spcBef>
              <a:buFont typeface="Courier New" charset="0"/>
              <a:buChar char="o"/>
            </a:pPr>
            <a:endParaRPr lang="en-US" sz="2000" dirty="0"/>
          </a:p>
        </p:txBody>
      </p:sp>
      <p:pic>
        <p:nvPicPr>
          <p:cNvPr id="3" name="Picture 2">
            <a:extLst>
              <a:ext uri="{FF2B5EF4-FFF2-40B4-BE49-F238E27FC236}">
                <a16:creationId xmlns:a16="http://schemas.microsoft.com/office/drawing/2014/main" id="{3FF2D963-144B-704A-B149-D3B9A384E604}"/>
              </a:ext>
            </a:extLst>
          </p:cNvPr>
          <p:cNvPicPr>
            <a:picLocks noChangeAspect="1"/>
          </p:cNvPicPr>
          <p:nvPr/>
        </p:nvPicPr>
        <p:blipFill>
          <a:blip r:embed="rId4"/>
          <a:stretch>
            <a:fillRect/>
          </a:stretch>
        </p:blipFill>
        <p:spPr>
          <a:xfrm>
            <a:off x="8366476" y="2497314"/>
            <a:ext cx="3309349" cy="1863372"/>
          </a:xfrm>
          <a:prstGeom prst="rect">
            <a:avLst/>
          </a:prstGeom>
        </p:spPr>
      </p:pic>
    </p:spTree>
    <p:extLst>
      <p:ext uri="{BB962C8B-B14F-4D97-AF65-F5344CB8AC3E}">
        <p14:creationId xmlns:p14="http://schemas.microsoft.com/office/powerpoint/2010/main" val="356200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799" y="279924"/>
            <a:ext cx="10609730" cy="770467"/>
          </a:xfrm>
        </p:spPr>
        <p:txBody>
          <a:bodyPr>
            <a:noAutofit/>
          </a:bodyPr>
          <a:lstStyle/>
          <a:p>
            <a:r>
              <a:rPr lang="en-US" sz="3600" b="1" dirty="0">
                <a:solidFill>
                  <a:srgbClr val="FFFF00"/>
                </a:solidFill>
              </a:rPr>
              <a:t>What </a:t>
            </a:r>
            <a:r>
              <a:rPr lang="en-US" sz="3600" b="1" u="sng" dirty="0">
                <a:solidFill>
                  <a:srgbClr val="FFFF00"/>
                </a:solidFill>
              </a:rPr>
              <a:t>I think </a:t>
            </a:r>
            <a:r>
              <a:rPr lang="en-US" sz="3600" b="1" dirty="0">
                <a:solidFill>
                  <a:srgbClr val="FFFF00"/>
                </a:solidFill>
              </a:rPr>
              <a:t>will help you get that important first job </a:t>
            </a:r>
          </a:p>
        </p:txBody>
      </p:sp>
      <p:sp>
        <p:nvSpPr>
          <p:cNvPr id="6" name="Text Placeholder 5"/>
          <p:cNvSpPr>
            <a:spLocks noGrp="1"/>
          </p:cNvSpPr>
          <p:nvPr>
            <p:ph type="body" sz="half" idx="2"/>
          </p:nvPr>
        </p:nvSpPr>
        <p:spPr>
          <a:xfrm>
            <a:off x="685800" y="1281953"/>
            <a:ext cx="7163656" cy="5296123"/>
          </a:xfrm>
        </p:spPr>
        <p:txBody>
          <a:bodyPr>
            <a:noAutofit/>
          </a:bodyPr>
          <a:lstStyle/>
          <a:p>
            <a:pPr marL="285750" indent="-285750">
              <a:spcBef>
                <a:spcPts val="100"/>
              </a:spcBef>
              <a:spcAft>
                <a:spcPts val="600"/>
              </a:spcAft>
              <a:buFont typeface="Courier New" charset="0"/>
              <a:buChar char="o"/>
            </a:pPr>
            <a:r>
              <a:rPr lang="en-US" sz="2000" i="1" dirty="0"/>
              <a:t>This definitely depends on the </a:t>
            </a:r>
            <a:r>
              <a:rPr lang="en-US" sz="2000" i="1" u="sng" dirty="0">
                <a:solidFill>
                  <a:srgbClr val="FFFF00"/>
                </a:solidFill>
              </a:rPr>
              <a:t>specific</a:t>
            </a:r>
            <a:r>
              <a:rPr lang="en-US" sz="2000" i="1" dirty="0"/>
              <a:t> type of cyber job/field</a:t>
            </a:r>
          </a:p>
          <a:p>
            <a:pPr marL="285750" indent="-285750">
              <a:spcBef>
                <a:spcPts val="100"/>
              </a:spcBef>
              <a:spcAft>
                <a:spcPts val="600"/>
              </a:spcAft>
              <a:buFont typeface="Courier New" charset="0"/>
              <a:buChar char="o"/>
            </a:pPr>
            <a:r>
              <a:rPr lang="en-US" sz="2000" dirty="0"/>
              <a:t>Any </a:t>
            </a:r>
            <a:r>
              <a:rPr lang="en-US" sz="2000" b="1" u="sng" dirty="0"/>
              <a:t>SANS</a:t>
            </a:r>
            <a:r>
              <a:rPr lang="en-US" sz="2000" dirty="0"/>
              <a:t> certification because we know SANS are the best certs</a:t>
            </a:r>
          </a:p>
          <a:p>
            <a:pPr marL="285750" indent="-285750">
              <a:spcBef>
                <a:spcPts val="100"/>
              </a:spcBef>
              <a:spcAft>
                <a:spcPts val="600"/>
              </a:spcAft>
              <a:buFont typeface="Courier New" charset="0"/>
              <a:buChar char="o"/>
            </a:pPr>
            <a:r>
              <a:rPr lang="en-US" sz="2000" dirty="0"/>
              <a:t>Certified Ethical Hacker (CEH) </a:t>
            </a:r>
            <a:r>
              <a:rPr lang="en-US" sz="2000" i="1" dirty="0"/>
              <a:t>– it’s changing!</a:t>
            </a:r>
          </a:p>
          <a:p>
            <a:pPr marL="285750" indent="-285750">
              <a:spcBef>
                <a:spcPts val="100"/>
              </a:spcBef>
              <a:spcAft>
                <a:spcPts val="600"/>
              </a:spcAft>
              <a:buFont typeface="Courier New" charset="0"/>
              <a:buChar char="o"/>
            </a:pPr>
            <a:r>
              <a:rPr lang="en-US" sz="2000" dirty="0"/>
              <a:t>Ability to use </a:t>
            </a:r>
            <a:r>
              <a:rPr lang="en-US" sz="2000" b="1" dirty="0"/>
              <a:t>Wireshark</a:t>
            </a:r>
            <a:r>
              <a:rPr lang="en-US" sz="2000" dirty="0"/>
              <a:t> and do packet analysis</a:t>
            </a:r>
          </a:p>
          <a:p>
            <a:pPr marL="285750" indent="-285750">
              <a:spcBef>
                <a:spcPts val="100"/>
              </a:spcBef>
              <a:spcAft>
                <a:spcPts val="600"/>
              </a:spcAft>
              <a:buFont typeface="Courier New" charset="0"/>
              <a:buChar char="o"/>
            </a:pPr>
            <a:r>
              <a:rPr lang="en-US" sz="2000" dirty="0"/>
              <a:t>Knowledge of Windows Server / Domain </a:t>
            </a:r>
            <a:r>
              <a:rPr lang="en-US" sz="2000" dirty="0" err="1"/>
              <a:t>SysAdmin</a:t>
            </a:r>
            <a:r>
              <a:rPr lang="en-US" sz="2000" dirty="0"/>
              <a:t> functionality </a:t>
            </a:r>
          </a:p>
          <a:p>
            <a:pPr marL="285750" indent="-285750">
              <a:spcBef>
                <a:spcPts val="100"/>
              </a:spcBef>
              <a:spcAft>
                <a:spcPts val="600"/>
              </a:spcAft>
              <a:buFont typeface="Courier New" charset="0"/>
              <a:buChar char="o"/>
            </a:pPr>
            <a:r>
              <a:rPr lang="en-US" sz="2000" dirty="0"/>
              <a:t>Knowledge of </a:t>
            </a:r>
            <a:r>
              <a:rPr lang="en-US" sz="2000" b="1" dirty="0"/>
              <a:t>Snort</a:t>
            </a:r>
            <a:r>
              <a:rPr lang="en-US" sz="2000" dirty="0"/>
              <a:t>, know how to set it up and write Snort rules</a:t>
            </a:r>
          </a:p>
          <a:p>
            <a:pPr marL="285750" indent="-285750">
              <a:spcBef>
                <a:spcPts val="100"/>
              </a:spcBef>
              <a:spcAft>
                <a:spcPts val="600"/>
              </a:spcAft>
              <a:buFont typeface="Courier New" charset="0"/>
              <a:buChar char="o"/>
            </a:pPr>
            <a:r>
              <a:rPr lang="en-US" sz="2000" dirty="0"/>
              <a:t>Familiarity with </a:t>
            </a:r>
            <a:r>
              <a:rPr lang="en-US" sz="2000" b="1" dirty="0"/>
              <a:t>VMware</a:t>
            </a:r>
            <a:r>
              <a:rPr lang="en-US" sz="2000" dirty="0"/>
              <a:t> (setting up VMs, managing VMs, etc.)</a:t>
            </a:r>
          </a:p>
          <a:p>
            <a:pPr marL="285750" indent="-285750">
              <a:spcBef>
                <a:spcPts val="100"/>
              </a:spcBef>
              <a:spcAft>
                <a:spcPts val="600"/>
              </a:spcAft>
              <a:buFont typeface="Courier New" charset="0"/>
              <a:buChar char="o"/>
            </a:pPr>
            <a:r>
              <a:rPr lang="en-US" sz="2000" dirty="0"/>
              <a:t>Familiarity with </a:t>
            </a:r>
            <a:r>
              <a:rPr lang="en-US" sz="2000" b="1" dirty="0"/>
              <a:t>Linux</a:t>
            </a:r>
            <a:r>
              <a:rPr lang="en-US" sz="2000" dirty="0"/>
              <a:t> (Kali Linux and Metasploit)</a:t>
            </a:r>
          </a:p>
          <a:p>
            <a:pPr marL="285750" indent="-285750">
              <a:spcBef>
                <a:spcPts val="100"/>
              </a:spcBef>
              <a:spcAft>
                <a:spcPts val="600"/>
              </a:spcAft>
              <a:buFont typeface="Courier New" charset="0"/>
              <a:buChar char="o"/>
            </a:pPr>
            <a:r>
              <a:rPr lang="en-US" sz="2000" dirty="0"/>
              <a:t>Splunk (or any other SIEM, or 'all-in-one' security appliance)</a:t>
            </a:r>
          </a:p>
          <a:p>
            <a:pPr marL="285750" indent="-285750">
              <a:spcBef>
                <a:spcPts val="100"/>
              </a:spcBef>
              <a:spcAft>
                <a:spcPts val="600"/>
              </a:spcAft>
              <a:buFont typeface="Courier New" charset="0"/>
              <a:buChar char="o"/>
            </a:pPr>
            <a:r>
              <a:rPr lang="en-US" sz="2000" dirty="0"/>
              <a:t>Know about sites like </a:t>
            </a:r>
            <a:r>
              <a:rPr lang="en-US" sz="2000" b="1" dirty="0"/>
              <a:t>Virus Total</a:t>
            </a:r>
            <a:r>
              <a:rPr lang="en-US" sz="2000" dirty="0"/>
              <a:t>, </a:t>
            </a:r>
            <a:r>
              <a:rPr lang="en-US" sz="2000" b="1" dirty="0"/>
              <a:t>Central Ops </a:t>
            </a:r>
            <a:r>
              <a:rPr lang="en-US" sz="2000" dirty="0"/>
              <a:t>and similar very common OSINT tools (</a:t>
            </a:r>
            <a:r>
              <a:rPr lang="en-US" sz="2000" b="1" dirty="0" err="1"/>
              <a:t>Maltego</a:t>
            </a:r>
            <a:r>
              <a:rPr lang="en-US" sz="2000" dirty="0"/>
              <a:t> also)</a:t>
            </a:r>
          </a:p>
          <a:p>
            <a:pPr marL="285750" indent="-285750">
              <a:spcBef>
                <a:spcPts val="100"/>
              </a:spcBef>
              <a:spcAft>
                <a:spcPts val="600"/>
              </a:spcAft>
              <a:buFont typeface="Courier New" charset="0"/>
              <a:buChar char="o"/>
            </a:pPr>
            <a:r>
              <a:rPr lang="en-US" sz="2000" dirty="0"/>
              <a:t>Know how to use </a:t>
            </a:r>
            <a:r>
              <a:rPr lang="en-US" sz="2000" b="1" dirty="0"/>
              <a:t>Nessus</a:t>
            </a:r>
            <a:r>
              <a:rPr lang="en-US" sz="2000" dirty="0"/>
              <a:t> (or any free Vulnerability scanners)</a:t>
            </a:r>
          </a:p>
          <a:p>
            <a:pPr marL="285750" indent="-285750">
              <a:spcBef>
                <a:spcPts val="100"/>
              </a:spcBef>
              <a:spcAft>
                <a:spcPts val="600"/>
              </a:spcAft>
              <a:buFont typeface="Courier New" charset="0"/>
              <a:buChar char="o"/>
            </a:pPr>
            <a:r>
              <a:rPr lang="en-US" sz="2000" dirty="0"/>
              <a:t>Know how to use </a:t>
            </a:r>
            <a:r>
              <a:rPr lang="en-US" sz="2000" b="1" dirty="0" err="1"/>
              <a:t>BurpSuite</a:t>
            </a:r>
            <a:endParaRPr lang="en-US" sz="2000" b="1" dirty="0"/>
          </a:p>
          <a:p>
            <a:pPr marL="285750" indent="-285750">
              <a:spcBef>
                <a:spcPts val="100"/>
              </a:spcBef>
              <a:spcAft>
                <a:spcPts val="600"/>
              </a:spcAft>
              <a:buFont typeface="Courier New" charset="0"/>
              <a:buChar char="o"/>
            </a:pPr>
            <a:r>
              <a:rPr lang="en-US" sz="2000" b="1" i="1" dirty="0">
                <a:solidFill>
                  <a:srgbClr val="FFFF00"/>
                </a:solidFill>
              </a:rPr>
              <a:t>Knowing = proficient </a:t>
            </a:r>
            <a:r>
              <a:rPr lang="mr-IN" sz="2000" b="1" i="1" dirty="0">
                <a:solidFill>
                  <a:srgbClr val="FFFF00"/>
                </a:solidFill>
              </a:rPr>
              <a:t>–</a:t>
            </a:r>
            <a:r>
              <a:rPr lang="en-US" sz="2000" b="1" i="1" dirty="0">
                <a:solidFill>
                  <a:srgbClr val="FFFF00"/>
                </a:solidFill>
              </a:rPr>
              <a:t> USE THEM IN YOUR HOME LAB</a:t>
            </a:r>
          </a:p>
          <a:p>
            <a:pPr marL="285750" indent="-285750">
              <a:spcBef>
                <a:spcPts val="0"/>
              </a:spcBef>
              <a:buFont typeface="Courier New" charset="0"/>
              <a:buChar char="o"/>
            </a:pPr>
            <a:endParaRPr lang="en-US" sz="1400" i="1" dirty="0"/>
          </a:p>
          <a:p>
            <a:pPr marL="342900" indent="-342900">
              <a:spcBef>
                <a:spcPts val="0"/>
              </a:spcBef>
              <a:buFont typeface="Courier New" charset="0"/>
              <a:buChar char="o"/>
            </a:pPr>
            <a:endParaRPr lang="en-US" sz="1400" dirty="0"/>
          </a:p>
        </p:txBody>
      </p:sp>
      <p:pic>
        <p:nvPicPr>
          <p:cNvPr id="3" name="Picture 2">
            <a:extLst>
              <a:ext uri="{FF2B5EF4-FFF2-40B4-BE49-F238E27FC236}">
                <a16:creationId xmlns:a16="http://schemas.microsoft.com/office/drawing/2014/main" id="{72C6A6B4-67E8-4147-B7F9-7E35729C9B58}"/>
              </a:ext>
            </a:extLst>
          </p:cNvPr>
          <p:cNvPicPr>
            <a:picLocks noChangeAspect="1"/>
          </p:cNvPicPr>
          <p:nvPr/>
        </p:nvPicPr>
        <p:blipFill>
          <a:blip r:embed="rId3"/>
          <a:stretch>
            <a:fillRect/>
          </a:stretch>
        </p:blipFill>
        <p:spPr>
          <a:xfrm>
            <a:off x="8961967" y="2379638"/>
            <a:ext cx="2755900" cy="2098724"/>
          </a:xfrm>
          <a:prstGeom prst="rect">
            <a:avLst/>
          </a:prstGeom>
        </p:spPr>
      </p:pic>
    </p:spTree>
    <p:extLst>
      <p:ext uri="{BB962C8B-B14F-4D97-AF65-F5344CB8AC3E}">
        <p14:creationId xmlns:p14="http://schemas.microsoft.com/office/powerpoint/2010/main" val="180154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16753"/>
            <a:ext cx="11039354" cy="770467"/>
          </a:xfrm>
        </p:spPr>
        <p:txBody>
          <a:bodyPr>
            <a:normAutofit/>
          </a:bodyPr>
          <a:lstStyle/>
          <a:p>
            <a:r>
              <a:rPr lang="en-US" sz="3600" b="1" dirty="0">
                <a:solidFill>
                  <a:srgbClr val="FFFF00"/>
                </a:solidFill>
              </a:rPr>
              <a:t>Some people like breaking things, the sense of adventure</a:t>
            </a:r>
            <a:endParaRPr lang="en-US" b="1" dirty="0">
              <a:solidFill>
                <a:srgbClr val="FFFF00"/>
              </a:solidFill>
            </a:endParaRPr>
          </a:p>
        </p:txBody>
      </p:sp>
      <p:pic>
        <p:nvPicPr>
          <p:cNvPr id="3" name="Picture 2">
            <a:extLst>
              <a:ext uri="{FF2B5EF4-FFF2-40B4-BE49-F238E27FC236}">
                <a16:creationId xmlns:a16="http://schemas.microsoft.com/office/drawing/2014/main" id="{B4E1D49A-473D-B140-AB16-45CF09027998}"/>
              </a:ext>
            </a:extLst>
          </p:cNvPr>
          <p:cNvPicPr>
            <a:picLocks noChangeAspect="1"/>
          </p:cNvPicPr>
          <p:nvPr/>
        </p:nvPicPr>
        <p:blipFill>
          <a:blip r:embed="rId3"/>
          <a:stretch>
            <a:fillRect/>
          </a:stretch>
        </p:blipFill>
        <p:spPr>
          <a:xfrm>
            <a:off x="3128904" y="2020711"/>
            <a:ext cx="5934192" cy="3337983"/>
          </a:xfrm>
          <a:prstGeom prst="rect">
            <a:avLst/>
          </a:prstGeom>
        </p:spPr>
      </p:pic>
    </p:spTree>
    <p:extLst>
      <p:ext uri="{BB962C8B-B14F-4D97-AF65-F5344CB8AC3E}">
        <p14:creationId xmlns:p14="http://schemas.microsoft.com/office/powerpoint/2010/main" val="1542574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798" y="316754"/>
            <a:ext cx="10851205" cy="770467"/>
          </a:xfrm>
        </p:spPr>
        <p:txBody>
          <a:bodyPr>
            <a:normAutofit/>
          </a:bodyPr>
          <a:lstStyle/>
          <a:p>
            <a:r>
              <a:rPr lang="en-US" sz="3600" b="1" dirty="0">
                <a:solidFill>
                  <a:srgbClr val="FFFF00"/>
                </a:solidFill>
              </a:rPr>
              <a:t>Moving from Basics to complex research – Ethical Hacking</a:t>
            </a:r>
          </a:p>
        </p:txBody>
      </p:sp>
      <p:sp>
        <p:nvSpPr>
          <p:cNvPr id="6" name="Text Placeholder 5"/>
          <p:cNvSpPr>
            <a:spLocks noGrp="1"/>
          </p:cNvSpPr>
          <p:nvPr>
            <p:ph type="body" sz="half" idx="2"/>
          </p:nvPr>
        </p:nvSpPr>
        <p:spPr>
          <a:xfrm>
            <a:off x="685799" y="1277799"/>
            <a:ext cx="6220839" cy="5239542"/>
          </a:xfrm>
        </p:spPr>
        <p:txBody>
          <a:bodyPr>
            <a:normAutofit lnSpcReduction="10000"/>
          </a:bodyPr>
          <a:lstStyle/>
          <a:p>
            <a:pPr marL="285750" indent="-285750">
              <a:buFont typeface="Courier New" charset="0"/>
              <a:buChar char="o"/>
            </a:pPr>
            <a:r>
              <a:rPr lang="en-US" sz="2000" b="1" dirty="0">
                <a:hlinkClick r:id="rId3"/>
              </a:rPr>
              <a:t>Hacking For Dummies </a:t>
            </a:r>
            <a:r>
              <a:rPr lang="en-US" sz="2000" dirty="0"/>
              <a:t>PDF Book</a:t>
            </a:r>
          </a:p>
          <a:p>
            <a:pPr marL="285750" indent="-285750">
              <a:buFont typeface="Courier New" charset="0"/>
              <a:buChar char="o"/>
            </a:pPr>
            <a:r>
              <a:rPr lang="en-US" sz="2000" b="1" dirty="0">
                <a:hlinkClick r:id="rId4"/>
              </a:rPr>
              <a:t>Hacking: The Art of Exploitation </a:t>
            </a:r>
            <a:r>
              <a:rPr lang="en-US" sz="2000" dirty="0"/>
              <a:t>PDF Book</a:t>
            </a:r>
          </a:p>
          <a:p>
            <a:pPr marL="285750" indent="-285750">
              <a:buFont typeface="Courier New" charset="0"/>
              <a:buChar char="o"/>
            </a:pPr>
            <a:r>
              <a:rPr lang="en-US" sz="2000" b="1" dirty="0">
                <a:hlinkClick r:id="rId5"/>
              </a:rPr>
              <a:t>Certified Ethical Hacker </a:t>
            </a:r>
            <a:r>
              <a:rPr lang="en-US" sz="2000" dirty="0"/>
              <a:t>(my site)</a:t>
            </a:r>
          </a:p>
          <a:p>
            <a:pPr marL="285750" indent="-285750">
              <a:buFont typeface="Courier New" charset="0"/>
              <a:buChar char="o"/>
            </a:pPr>
            <a:r>
              <a:rPr lang="en-US" sz="2000" b="1" dirty="0">
                <a:hlinkClick r:id="rId6"/>
              </a:rPr>
              <a:t>Kali Linux Full PDF </a:t>
            </a:r>
            <a:r>
              <a:rPr lang="en-US" sz="2000" dirty="0"/>
              <a:t>– Official Documentation</a:t>
            </a:r>
          </a:p>
          <a:p>
            <a:pPr marL="285750" indent="-285750">
              <a:buFont typeface="Courier New" charset="0"/>
              <a:buChar char="o"/>
            </a:pPr>
            <a:r>
              <a:rPr lang="en-US" sz="2000" b="1" dirty="0">
                <a:hlinkClick r:id="rId7"/>
              </a:rPr>
              <a:t>Complete Free Hacking Course</a:t>
            </a:r>
            <a:r>
              <a:rPr lang="en-US" sz="2000" dirty="0"/>
              <a:t>: Go from Beginner to Expert Hacker (YouTube video – 4.5 hours)</a:t>
            </a:r>
          </a:p>
          <a:p>
            <a:pPr marL="285750" indent="-285750">
              <a:buFont typeface="Courier New" charset="0"/>
              <a:buChar char="o"/>
            </a:pPr>
            <a:r>
              <a:rPr lang="en-US" sz="2000" b="1" dirty="0">
                <a:hlinkClick r:id="rId8"/>
              </a:rPr>
              <a:t>Ethical Hacking Course </a:t>
            </a:r>
            <a:r>
              <a:rPr lang="en-US" sz="2000" dirty="0"/>
              <a:t>on </a:t>
            </a:r>
            <a:r>
              <a:rPr lang="en-US" sz="2000" dirty="0" err="1"/>
              <a:t>Cybrary</a:t>
            </a:r>
            <a:endParaRPr lang="en-US" sz="2000" dirty="0"/>
          </a:p>
          <a:p>
            <a:pPr marL="285750" indent="-285750">
              <a:buFont typeface="Courier New" charset="0"/>
              <a:buChar char="o"/>
            </a:pPr>
            <a:r>
              <a:rPr lang="en-US" sz="2000" b="1" dirty="0">
                <a:hlinkClick r:id="rId9"/>
              </a:rPr>
              <a:t>Social Engineering: A Hacking Story</a:t>
            </a:r>
            <a:endParaRPr lang="en-US" sz="2000" b="1" dirty="0"/>
          </a:p>
          <a:p>
            <a:pPr marL="285750" indent="-285750">
              <a:buFont typeface="Courier New" charset="0"/>
              <a:buChar char="o"/>
            </a:pPr>
            <a:r>
              <a:rPr lang="en-US" sz="2000" b="1" dirty="0">
                <a:hlinkClick r:id="rId10"/>
              </a:rPr>
              <a:t>The Art of Reconnaissance - Simple Techniques</a:t>
            </a:r>
            <a:endParaRPr lang="en-US" sz="2000" b="1" dirty="0"/>
          </a:p>
          <a:p>
            <a:pPr marL="285750" indent="-285750">
              <a:buFont typeface="Courier New" charset="0"/>
              <a:buChar char="o"/>
            </a:pPr>
            <a:r>
              <a:rPr lang="en-US" sz="2000" dirty="0"/>
              <a:t>https://hack.me/</a:t>
            </a:r>
          </a:p>
          <a:p>
            <a:pPr marL="285750" indent="-285750">
              <a:buFont typeface="Courier New" charset="0"/>
              <a:buChar char="o"/>
            </a:pPr>
            <a:endParaRPr lang="en-US" sz="2000" b="1" dirty="0"/>
          </a:p>
          <a:p>
            <a:pPr marL="285750" indent="-285750">
              <a:buFont typeface="Courier New" charset="0"/>
              <a:buChar char="o"/>
            </a:pPr>
            <a:r>
              <a:rPr lang="en-US" sz="2000" b="1" dirty="0">
                <a:hlinkClick r:id="rId11"/>
              </a:rPr>
              <a:t>Cyber Counter Intelligence: </a:t>
            </a:r>
            <a:r>
              <a:rPr lang="en-US" sz="2000" dirty="0"/>
              <a:t>An attacker-based approach - Video</a:t>
            </a:r>
          </a:p>
          <a:p>
            <a:pPr marL="285750" indent="-285750">
              <a:buFont typeface="Courier New" charset="0"/>
              <a:buChar char="o"/>
            </a:pPr>
            <a:r>
              <a:rPr lang="en-US" sz="2000" b="1" dirty="0">
                <a:hlinkClick r:id="rId12"/>
              </a:rPr>
              <a:t>ICIT – Know your Enemies </a:t>
            </a:r>
            <a:r>
              <a:rPr lang="en-US" sz="2000" dirty="0"/>
              <a:t>PDF Book</a:t>
            </a:r>
          </a:p>
        </p:txBody>
      </p:sp>
      <p:pic>
        <p:nvPicPr>
          <p:cNvPr id="7" name="Picture 6">
            <a:extLst>
              <a:ext uri="{FF2B5EF4-FFF2-40B4-BE49-F238E27FC236}">
                <a16:creationId xmlns:a16="http://schemas.microsoft.com/office/drawing/2014/main" id="{94C97823-3492-D544-BFA3-9F3030F4D5DB}"/>
              </a:ext>
            </a:extLst>
          </p:cNvPr>
          <p:cNvPicPr>
            <a:picLocks noChangeAspect="1"/>
          </p:cNvPicPr>
          <p:nvPr/>
        </p:nvPicPr>
        <p:blipFill>
          <a:blip r:embed="rId13"/>
          <a:stretch>
            <a:fillRect/>
          </a:stretch>
        </p:blipFill>
        <p:spPr>
          <a:xfrm>
            <a:off x="7399013" y="2192832"/>
            <a:ext cx="4446646" cy="2472335"/>
          </a:xfrm>
          <a:prstGeom prst="rect">
            <a:avLst/>
          </a:prstGeom>
        </p:spPr>
      </p:pic>
    </p:spTree>
    <p:extLst>
      <p:ext uri="{BB962C8B-B14F-4D97-AF65-F5344CB8AC3E}">
        <p14:creationId xmlns:p14="http://schemas.microsoft.com/office/powerpoint/2010/main" val="193683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9D3DF1-EC92-C947-9C01-3D8728E23D26}"/>
              </a:ext>
            </a:extLst>
          </p:cNvPr>
          <p:cNvSpPr/>
          <p:nvPr/>
        </p:nvSpPr>
        <p:spPr>
          <a:xfrm>
            <a:off x="6615953" y="0"/>
            <a:ext cx="5576047"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85800" y="316753"/>
            <a:ext cx="9802906" cy="770467"/>
          </a:xfrm>
        </p:spPr>
        <p:txBody>
          <a:bodyPr>
            <a:normAutofit/>
          </a:bodyPr>
          <a:lstStyle/>
          <a:p>
            <a:r>
              <a:rPr lang="en-US" sz="3600" b="1" dirty="0">
                <a:solidFill>
                  <a:srgbClr val="FFFF00"/>
                </a:solidFill>
              </a:rPr>
              <a:t>Cybersecurity career paths</a:t>
            </a:r>
            <a:endParaRPr lang="en-US" b="1" dirty="0">
              <a:solidFill>
                <a:srgbClr val="FFFF00"/>
              </a:solidFill>
            </a:endParaRPr>
          </a:p>
        </p:txBody>
      </p:sp>
      <p:sp>
        <p:nvSpPr>
          <p:cNvPr id="6" name="Text Placeholder 5"/>
          <p:cNvSpPr>
            <a:spLocks noGrp="1"/>
          </p:cNvSpPr>
          <p:nvPr>
            <p:ph type="body" sz="half" idx="2"/>
          </p:nvPr>
        </p:nvSpPr>
        <p:spPr>
          <a:xfrm>
            <a:off x="685799" y="1275976"/>
            <a:ext cx="5808399" cy="5211910"/>
          </a:xfrm>
        </p:spPr>
        <p:txBody>
          <a:bodyPr>
            <a:noAutofit/>
          </a:bodyPr>
          <a:lstStyle/>
          <a:p>
            <a:pPr marL="285750" indent="-285750">
              <a:lnSpc>
                <a:spcPct val="100000"/>
              </a:lnSpc>
              <a:spcBef>
                <a:spcPts val="100"/>
              </a:spcBef>
              <a:spcAft>
                <a:spcPts val="200"/>
              </a:spcAft>
              <a:buFont typeface="Courier New" charset="0"/>
              <a:buChar char="o"/>
            </a:pPr>
            <a:r>
              <a:rPr lang="en-US" sz="2000" dirty="0"/>
              <a:t>There is still not necessarily a traditional career path; flexibility allows for customization</a:t>
            </a:r>
          </a:p>
          <a:p>
            <a:pPr marL="285750" indent="-285750">
              <a:lnSpc>
                <a:spcPct val="100000"/>
              </a:lnSpc>
              <a:spcBef>
                <a:spcPts val="100"/>
              </a:spcBef>
              <a:spcAft>
                <a:spcPts val="200"/>
              </a:spcAft>
              <a:buFont typeface="Courier New" charset="0"/>
              <a:buChar char="o"/>
            </a:pPr>
            <a:endParaRPr lang="en-US" sz="2000" dirty="0"/>
          </a:p>
          <a:p>
            <a:pPr marL="285750" indent="-285750">
              <a:lnSpc>
                <a:spcPct val="100000"/>
              </a:lnSpc>
              <a:spcBef>
                <a:spcPts val="100"/>
              </a:spcBef>
              <a:spcAft>
                <a:spcPts val="200"/>
              </a:spcAft>
              <a:buFont typeface="Courier New" charset="0"/>
              <a:buChar char="o"/>
            </a:pPr>
            <a:r>
              <a:rPr lang="en-US" sz="2000" dirty="0"/>
              <a:t>Some people stay hands on their entire career</a:t>
            </a:r>
          </a:p>
          <a:p>
            <a:pPr marL="285750" indent="-285750">
              <a:lnSpc>
                <a:spcPct val="100000"/>
              </a:lnSpc>
              <a:spcBef>
                <a:spcPts val="100"/>
              </a:spcBef>
              <a:spcAft>
                <a:spcPts val="200"/>
              </a:spcAft>
              <a:buFont typeface="Courier New" charset="0"/>
              <a:buChar char="o"/>
            </a:pPr>
            <a:endParaRPr lang="en-US" sz="2000" dirty="0"/>
          </a:p>
          <a:p>
            <a:pPr marL="285750" indent="-285750">
              <a:lnSpc>
                <a:spcPct val="100000"/>
              </a:lnSpc>
              <a:spcBef>
                <a:spcPts val="100"/>
              </a:spcBef>
              <a:spcAft>
                <a:spcPts val="200"/>
              </a:spcAft>
              <a:buFont typeface="Courier New" charset="0"/>
              <a:buChar char="o"/>
            </a:pPr>
            <a:r>
              <a:rPr lang="en-US" sz="2000" dirty="0"/>
              <a:t>Some eventually move into management</a:t>
            </a:r>
          </a:p>
          <a:p>
            <a:pPr marL="285750" indent="-285750">
              <a:lnSpc>
                <a:spcPct val="100000"/>
              </a:lnSpc>
              <a:spcBef>
                <a:spcPts val="100"/>
              </a:spcBef>
              <a:spcAft>
                <a:spcPts val="200"/>
              </a:spcAft>
              <a:buFont typeface="Courier New" charset="0"/>
              <a:buChar char="o"/>
            </a:pPr>
            <a:endParaRPr lang="en-US" sz="2000" dirty="0"/>
          </a:p>
          <a:p>
            <a:pPr marL="285750" indent="-285750">
              <a:lnSpc>
                <a:spcPct val="100000"/>
              </a:lnSpc>
              <a:spcBef>
                <a:spcPts val="100"/>
              </a:spcBef>
              <a:spcAft>
                <a:spcPts val="200"/>
              </a:spcAft>
              <a:buFont typeface="Courier New" charset="0"/>
              <a:buChar char="o"/>
            </a:pPr>
            <a:r>
              <a:rPr lang="en-US" sz="2000" dirty="0"/>
              <a:t>The most technical jobs typically involve years of training and experience as ‘entry level’ positions</a:t>
            </a:r>
          </a:p>
          <a:p>
            <a:pPr marL="285750" indent="-285750">
              <a:lnSpc>
                <a:spcPct val="100000"/>
              </a:lnSpc>
              <a:spcBef>
                <a:spcPts val="100"/>
              </a:spcBef>
              <a:spcAft>
                <a:spcPts val="200"/>
              </a:spcAft>
              <a:buFont typeface="Courier New" charset="0"/>
              <a:buChar char="o"/>
            </a:pPr>
            <a:endParaRPr lang="en-US" sz="2000" dirty="0"/>
          </a:p>
          <a:p>
            <a:pPr marL="285750" indent="-285750">
              <a:lnSpc>
                <a:spcPct val="100000"/>
              </a:lnSpc>
              <a:spcBef>
                <a:spcPts val="100"/>
              </a:spcBef>
              <a:spcAft>
                <a:spcPts val="200"/>
              </a:spcAft>
              <a:buFont typeface="Courier New" charset="0"/>
              <a:buChar char="o"/>
            </a:pPr>
            <a:r>
              <a:rPr lang="en-US" sz="2000" dirty="0"/>
              <a:t>Anything is possible if you put in the effort</a:t>
            </a:r>
          </a:p>
        </p:txBody>
      </p:sp>
      <p:pic>
        <p:nvPicPr>
          <p:cNvPr id="5" name="Picture 4">
            <a:extLst>
              <a:ext uri="{FF2B5EF4-FFF2-40B4-BE49-F238E27FC236}">
                <a16:creationId xmlns:a16="http://schemas.microsoft.com/office/drawing/2014/main" id="{E3B3922B-1EC8-B14E-BC42-6B56BCB1688B}"/>
              </a:ext>
            </a:extLst>
          </p:cNvPr>
          <p:cNvPicPr>
            <a:picLocks noChangeAspect="1"/>
          </p:cNvPicPr>
          <p:nvPr/>
        </p:nvPicPr>
        <p:blipFill>
          <a:blip r:embed="rId3"/>
          <a:stretch>
            <a:fillRect/>
          </a:stretch>
        </p:blipFill>
        <p:spPr>
          <a:xfrm>
            <a:off x="6737707" y="68729"/>
            <a:ext cx="5332538" cy="6541247"/>
          </a:xfrm>
          <a:prstGeom prst="rect">
            <a:avLst/>
          </a:prstGeom>
        </p:spPr>
      </p:pic>
    </p:spTree>
    <p:extLst>
      <p:ext uri="{BB962C8B-B14F-4D97-AF65-F5344CB8AC3E}">
        <p14:creationId xmlns:p14="http://schemas.microsoft.com/office/powerpoint/2010/main" val="92661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16751"/>
            <a:ext cx="6873240" cy="770467"/>
          </a:xfrm>
        </p:spPr>
        <p:txBody>
          <a:bodyPr>
            <a:normAutofit/>
          </a:bodyPr>
          <a:lstStyle/>
          <a:p>
            <a:r>
              <a:rPr lang="en-US" sz="3600" b="1" dirty="0">
                <a:solidFill>
                  <a:srgbClr val="FFFF00"/>
                </a:solidFill>
              </a:rPr>
              <a:t>Final Bits of job/career advice</a:t>
            </a:r>
          </a:p>
        </p:txBody>
      </p:sp>
      <p:sp>
        <p:nvSpPr>
          <p:cNvPr id="6" name="Text Placeholder 5"/>
          <p:cNvSpPr>
            <a:spLocks noGrp="1"/>
          </p:cNvSpPr>
          <p:nvPr>
            <p:ph type="body" sz="half" idx="2"/>
          </p:nvPr>
        </p:nvSpPr>
        <p:spPr>
          <a:xfrm>
            <a:off x="685800" y="1281955"/>
            <a:ext cx="7579658" cy="5127138"/>
          </a:xfrm>
        </p:spPr>
        <p:txBody>
          <a:bodyPr>
            <a:noAutofit/>
          </a:bodyPr>
          <a:lstStyle/>
          <a:p>
            <a:pPr marL="285750" lvl="0" indent="-285750">
              <a:spcBef>
                <a:spcPts val="600"/>
              </a:spcBef>
              <a:spcAft>
                <a:spcPts val="600"/>
              </a:spcAft>
              <a:buFont typeface="Courier New" charset="0"/>
              <a:buChar char="o"/>
            </a:pPr>
            <a:r>
              <a:rPr lang="en-US" sz="2000" dirty="0"/>
              <a:t>Continue to Network (hand out business card, use Linked-In)</a:t>
            </a:r>
          </a:p>
          <a:p>
            <a:pPr marL="285750" lvl="0" indent="-285750">
              <a:spcBef>
                <a:spcPts val="600"/>
              </a:spcBef>
              <a:spcAft>
                <a:spcPts val="600"/>
              </a:spcAft>
              <a:buFont typeface="Courier New" charset="0"/>
              <a:buChar char="o"/>
            </a:pPr>
            <a:r>
              <a:rPr lang="en-US" sz="2000" dirty="0"/>
              <a:t>Opportunities are about knowing the right people but also having the right skills sets and knowledge to fill those opportunities</a:t>
            </a:r>
          </a:p>
          <a:p>
            <a:pPr marL="285750" lvl="0" indent="-285750">
              <a:spcBef>
                <a:spcPts val="600"/>
              </a:spcBef>
              <a:spcAft>
                <a:spcPts val="600"/>
              </a:spcAft>
              <a:buFont typeface="Courier New" charset="0"/>
              <a:buChar char="o"/>
            </a:pPr>
            <a:r>
              <a:rPr lang="en-US" sz="2000" dirty="0"/>
              <a:t>Follow cybersecurity news </a:t>
            </a:r>
            <a:r>
              <a:rPr lang="mr-IN" sz="2000" dirty="0"/>
              <a:t>–</a:t>
            </a:r>
            <a:r>
              <a:rPr lang="en-US" sz="2000" dirty="0"/>
              <a:t> if you want to work in this field, you should be able to carry on cybersecurity related conversations </a:t>
            </a:r>
          </a:p>
          <a:p>
            <a:pPr marL="285750" lvl="0" indent="-285750">
              <a:spcBef>
                <a:spcPts val="600"/>
              </a:spcBef>
              <a:spcAft>
                <a:spcPts val="600"/>
              </a:spcAft>
              <a:buFont typeface="Courier New" charset="0"/>
              <a:buChar char="o"/>
            </a:pPr>
            <a:r>
              <a:rPr lang="en-US" sz="2000" dirty="0"/>
              <a:t>Prepare for interviews (ask for help from friends/family)</a:t>
            </a:r>
          </a:p>
          <a:p>
            <a:pPr marL="285750" lvl="0" indent="-285750">
              <a:spcBef>
                <a:spcPts val="600"/>
              </a:spcBef>
              <a:spcAft>
                <a:spcPts val="600"/>
              </a:spcAft>
              <a:buFont typeface="Courier New" charset="0"/>
              <a:buChar char="o"/>
            </a:pPr>
            <a:r>
              <a:rPr lang="en-US" sz="2000" dirty="0"/>
              <a:t>Have self-confidence (achieve this through practicing new skills)</a:t>
            </a:r>
          </a:p>
          <a:p>
            <a:pPr marL="285750" lvl="0" indent="-285750">
              <a:spcBef>
                <a:spcPts val="600"/>
              </a:spcBef>
              <a:spcAft>
                <a:spcPts val="600"/>
              </a:spcAft>
              <a:buFont typeface="Courier New" charset="0"/>
              <a:buChar char="o"/>
            </a:pPr>
            <a:r>
              <a:rPr lang="en-US" sz="2000" dirty="0"/>
              <a:t>You can never know everything in cybersecurity, there’s too much</a:t>
            </a:r>
          </a:p>
          <a:p>
            <a:pPr marL="285750" lvl="0" indent="-285750">
              <a:spcBef>
                <a:spcPts val="600"/>
              </a:spcBef>
              <a:spcAft>
                <a:spcPts val="600"/>
              </a:spcAft>
              <a:buFont typeface="Courier New" charset="0"/>
              <a:buChar char="o"/>
            </a:pPr>
            <a:r>
              <a:rPr lang="en-US" sz="2000" dirty="0">
                <a:solidFill>
                  <a:srgbClr val="FFFF00"/>
                </a:solidFill>
              </a:rPr>
              <a:t>Study what you enjoy </a:t>
            </a:r>
            <a:r>
              <a:rPr lang="en-US" sz="2000" dirty="0"/>
              <a:t>(don’t be a programmer if you hate programming)</a:t>
            </a:r>
          </a:p>
          <a:p>
            <a:pPr marL="285750" lvl="0" indent="-285750">
              <a:spcBef>
                <a:spcPts val="600"/>
              </a:spcBef>
              <a:spcAft>
                <a:spcPts val="600"/>
              </a:spcAft>
              <a:buFont typeface="Courier New" charset="0"/>
              <a:buChar char="o"/>
            </a:pPr>
            <a:r>
              <a:rPr lang="en-US" sz="2000" dirty="0"/>
              <a:t>Ask professional colleagues for advice and </a:t>
            </a:r>
            <a:r>
              <a:rPr lang="en-US" sz="2000" u="sng" dirty="0">
                <a:solidFill>
                  <a:srgbClr val="FFFF00"/>
                </a:solidFill>
              </a:rPr>
              <a:t>find mentors</a:t>
            </a:r>
          </a:p>
        </p:txBody>
      </p:sp>
      <p:pic>
        <p:nvPicPr>
          <p:cNvPr id="3" name="Picture 2">
            <a:extLst>
              <a:ext uri="{FF2B5EF4-FFF2-40B4-BE49-F238E27FC236}">
                <a16:creationId xmlns:a16="http://schemas.microsoft.com/office/drawing/2014/main" id="{AAB3AE01-578C-A84E-AA18-167048CBFD8F}"/>
              </a:ext>
            </a:extLst>
          </p:cNvPr>
          <p:cNvPicPr>
            <a:picLocks noChangeAspect="1"/>
          </p:cNvPicPr>
          <p:nvPr/>
        </p:nvPicPr>
        <p:blipFill>
          <a:blip r:embed="rId3"/>
          <a:stretch>
            <a:fillRect/>
          </a:stretch>
        </p:blipFill>
        <p:spPr>
          <a:xfrm>
            <a:off x="9005710" y="2395361"/>
            <a:ext cx="2756371" cy="2067278"/>
          </a:xfrm>
          <a:prstGeom prst="rect">
            <a:avLst/>
          </a:prstGeom>
        </p:spPr>
      </p:pic>
    </p:spTree>
    <p:extLst>
      <p:ext uri="{BB962C8B-B14F-4D97-AF65-F5344CB8AC3E}">
        <p14:creationId xmlns:p14="http://schemas.microsoft.com/office/powerpoint/2010/main" val="818129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16752"/>
            <a:ext cx="10618694" cy="770467"/>
          </a:xfrm>
        </p:spPr>
        <p:txBody>
          <a:bodyPr>
            <a:normAutofit/>
          </a:bodyPr>
          <a:lstStyle/>
          <a:p>
            <a:r>
              <a:rPr lang="en-US" sz="3600" b="1" dirty="0">
                <a:solidFill>
                  <a:srgbClr val="FFFF00"/>
                </a:solidFill>
              </a:rPr>
              <a:t>You get a link and you get a link!</a:t>
            </a:r>
          </a:p>
        </p:txBody>
      </p:sp>
      <p:sp>
        <p:nvSpPr>
          <p:cNvPr id="6" name="Text Placeholder 5"/>
          <p:cNvSpPr>
            <a:spLocks noGrp="1"/>
          </p:cNvSpPr>
          <p:nvPr>
            <p:ph type="body" sz="half" idx="2"/>
          </p:nvPr>
        </p:nvSpPr>
        <p:spPr>
          <a:xfrm>
            <a:off x="685799" y="1281953"/>
            <a:ext cx="7481047" cy="5284694"/>
          </a:xfrm>
        </p:spPr>
        <p:txBody>
          <a:bodyPr>
            <a:noAutofit/>
          </a:bodyPr>
          <a:lstStyle/>
          <a:p>
            <a:pPr marL="285750" lvl="0" indent="-285750">
              <a:spcBef>
                <a:spcPts val="100"/>
              </a:spcBef>
              <a:spcAft>
                <a:spcPts val="200"/>
              </a:spcAft>
              <a:buFont typeface="Courier New" charset="0"/>
              <a:buChar char="o"/>
            </a:pPr>
            <a:r>
              <a:rPr lang="en-US" b="1" dirty="0">
                <a:hlinkClick r:id="rId3"/>
              </a:rPr>
              <a:t>MIT 6.858 Computer Systems Security</a:t>
            </a:r>
            <a:r>
              <a:rPr lang="en-US" b="1" dirty="0"/>
              <a:t> – Video - Fall 2014</a:t>
            </a:r>
          </a:p>
          <a:p>
            <a:pPr marL="285750" indent="-285750">
              <a:spcBef>
                <a:spcPts val="100"/>
              </a:spcBef>
              <a:spcAft>
                <a:spcPts val="200"/>
              </a:spcAft>
              <a:buFont typeface="Courier New" charset="0"/>
              <a:buChar char="o"/>
            </a:pPr>
            <a:r>
              <a:rPr lang="en-US" b="1" dirty="0">
                <a:hlinkClick r:id="rId4"/>
              </a:rPr>
              <a:t>6.858 Computer Systems Security </a:t>
            </a:r>
            <a:r>
              <a:rPr lang="en-US" b="1" dirty="0"/>
              <a:t>is a class about the design and implementation of secure computer systems. Lectures cover threat models, attacks that compromise security, and techniques for achieving security, based on recent research papers.</a:t>
            </a:r>
          </a:p>
          <a:p>
            <a:pPr marL="742950" lvl="1" indent="-285750">
              <a:spcBef>
                <a:spcPts val="100"/>
              </a:spcBef>
              <a:spcAft>
                <a:spcPts val="200"/>
              </a:spcAft>
              <a:buFont typeface="Courier New" charset="0"/>
              <a:buChar char="o"/>
            </a:pPr>
            <a:endParaRPr lang="en-US" sz="1600" b="1" dirty="0"/>
          </a:p>
          <a:p>
            <a:pPr marL="285750" indent="-285750">
              <a:spcBef>
                <a:spcPts val="100"/>
              </a:spcBef>
              <a:spcAft>
                <a:spcPts val="200"/>
              </a:spcAft>
              <a:buFont typeface="Courier New" charset="0"/>
              <a:buChar char="o"/>
            </a:pPr>
            <a:r>
              <a:rPr lang="en-US" b="1" dirty="0">
                <a:hlinkClick r:id="rId5"/>
              </a:rPr>
              <a:t>Why Ethical Hacking is so important in a 21st century economy</a:t>
            </a:r>
            <a:r>
              <a:rPr lang="en-US" b="1" dirty="0"/>
              <a:t>: Jennifer </a:t>
            </a:r>
            <a:r>
              <a:rPr lang="en-US" b="1" dirty="0" err="1"/>
              <a:t>Arcuri</a:t>
            </a:r>
            <a:r>
              <a:rPr lang="en-US" b="1" dirty="0"/>
              <a:t> – 15 minute video</a:t>
            </a:r>
          </a:p>
          <a:p>
            <a:pPr marL="285750" indent="-285750">
              <a:spcBef>
                <a:spcPts val="100"/>
              </a:spcBef>
              <a:spcAft>
                <a:spcPts val="200"/>
              </a:spcAft>
              <a:buFont typeface="Courier New" charset="0"/>
              <a:buChar char="o"/>
            </a:pPr>
            <a:r>
              <a:rPr lang="en-US" b="1" dirty="0"/>
              <a:t>The next big thing in cyber security won’t come from another InfoSec corporate — It will be the 15 year old in his basement, off to showcase what he/she can do with a bit of coding knowledge and scripting tools. Lets stop making excuses for cyber skills and channel that energy into a place that drives innovation</a:t>
            </a:r>
          </a:p>
          <a:p>
            <a:pPr marL="285750" indent="-285750">
              <a:spcBef>
                <a:spcPts val="100"/>
              </a:spcBef>
              <a:spcAft>
                <a:spcPts val="200"/>
              </a:spcAft>
              <a:buFont typeface="Courier New" charset="0"/>
              <a:buChar char="o"/>
            </a:pPr>
            <a:endParaRPr lang="en-US" b="1" dirty="0"/>
          </a:p>
          <a:p>
            <a:pPr marL="285750" indent="-285750">
              <a:spcBef>
                <a:spcPts val="100"/>
              </a:spcBef>
              <a:spcAft>
                <a:spcPts val="200"/>
              </a:spcAft>
              <a:buFont typeface="Courier New" charset="0"/>
              <a:buChar char="o"/>
            </a:pPr>
            <a:r>
              <a:rPr lang="en-US" b="1" dirty="0">
                <a:hlinkClick r:id="rId6"/>
              </a:rPr>
              <a:t>Career Advice in Cyber Security</a:t>
            </a:r>
            <a:r>
              <a:rPr lang="en-US" b="1" dirty="0"/>
              <a:t> 1 hour video</a:t>
            </a:r>
          </a:p>
          <a:p>
            <a:pPr marL="285750" indent="-285750">
              <a:spcBef>
                <a:spcPts val="100"/>
              </a:spcBef>
              <a:spcAft>
                <a:spcPts val="200"/>
              </a:spcAft>
              <a:buFont typeface="Courier New" charset="0"/>
              <a:buChar char="o"/>
            </a:pPr>
            <a:r>
              <a:rPr lang="en-US" b="1" dirty="0"/>
              <a:t>This the first edition of the Trainers Underground will cover topics of career advice, cyber security certifications, and other topics like marketing yourself</a:t>
            </a:r>
          </a:p>
          <a:p>
            <a:pPr marL="285750" indent="-285750">
              <a:spcBef>
                <a:spcPts val="100"/>
              </a:spcBef>
              <a:spcAft>
                <a:spcPts val="200"/>
              </a:spcAft>
              <a:buFont typeface="Courier New" charset="0"/>
              <a:buChar char="o"/>
            </a:pPr>
            <a:endParaRPr lang="en-US" b="1" dirty="0"/>
          </a:p>
          <a:p>
            <a:pPr marL="285750" indent="-285750">
              <a:spcBef>
                <a:spcPts val="100"/>
              </a:spcBef>
              <a:spcAft>
                <a:spcPts val="200"/>
              </a:spcAft>
              <a:buFont typeface="Courier New" charset="0"/>
              <a:buChar char="o"/>
            </a:pPr>
            <a:r>
              <a:rPr lang="en-US" b="1" dirty="0">
                <a:hlinkClick r:id="rId7"/>
              </a:rPr>
              <a:t>Hackers are all about curiosity, and security is just a feeling </a:t>
            </a:r>
            <a:r>
              <a:rPr lang="en-US" b="1" dirty="0"/>
              <a:t>– 15 Minute Video</a:t>
            </a:r>
          </a:p>
          <a:p>
            <a:pPr marL="285750" indent="-285750">
              <a:spcBef>
                <a:spcPts val="100"/>
              </a:spcBef>
              <a:spcAft>
                <a:spcPts val="200"/>
              </a:spcAft>
              <a:buFont typeface="Courier New" charset="0"/>
              <a:buChar char="o"/>
            </a:pPr>
            <a:r>
              <a:rPr lang="en-US" b="1" dirty="0"/>
              <a:t>Chris offers a peek inside the mind and world of hackers — people who like to tinker, usually for public benefit. Want to feel more secure? Know what it takes to hack your cell phone?  Why don't corporations listen when they're warned?</a:t>
            </a:r>
          </a:p>
        </p:txBody>
      </p:sp>
      <p:pic>
        <p:nvPicPr>
          <p:cNvPr id="9" name="Picture 8">
            <a:extLst>
              <a:ext uri="{FF2B5EF4-FFF2-40B4-BE49-F238E27FC236}">
                <a16:creationId xmlns:a16="http://schemas.microsoft.com/office/drawing/2014/main" id="{F436326B-5CA2-2D4F-90FF-B75BC7FC2C1C}"/>
              </a:ext>
            </a:extLst>
          </p:cNvPr>
          <p:cNvPicPr>
            <a:picLocks noChangeAspect="1"/>
          </p:cNvPicPr>
          <p:nvPr/>
        </p:nvPicPr>
        <p:blipFill>
          <a:blip r:embed="rId8"/>
          <a:stretch>
            <a:fillRect/>
          </a:stretch>
        </p:blipFill>
        <p:spPr>
          <a:xfrm>
            <a:off x="8861776" y="2381469"/>
            <a:ext cx="3081867" cy="2095062"/>
          </a:xfrm>
          <a:prstGeom prst="rect">
            <a:avLst/>
          </a:prstGeom>
        </p:spPr>
      </p:pic>
    </p:spTree>
    <p:extLst>
      <p:ext uri="{BB962C8B-B14F-4D97-AF65-F5344CB8AC3E}">
        <p14:creationId xmlns:p14="http://schemas.microsoft.com/office/powerpoint/2010/main" val="1521482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16753"/>
            <a:ext cx="6873240" cy="770467"/>
          </a:xfrm>
        </p:spPr>
        <p:txBody>
          <a:bodyPr>
            <a:normAutofit/>
          </a:bodyPr>
          <a:lstStyle/>
          <a:p>
            <a:r>
              <a:rPr lang="en-US" sz="3600" b="1" dirty="0">
                <a:solidFill>
                  <a:srgbClr val="FFFF00"/>
                </a:solidFill>
              </a:rPr>
              <a:t>More resources!</a:t>
            </a:r>
          </a:p>
        </p:txBody>
      </p:sp>
      <p:sp>
        <p:nvSpPr>
          <p:cNvPr id="6" name="Text Placeholder 5"/>
          <p:cNvSpPr>
            <a:spLocks noGrp="1"/>
          </p:cNvSpPr>
          <p:nvPr>
            <p:ph type="body" sz="half" idx="2"/>
          </p:nvPr>
        </p:nvSpPr>
        <p:spPr>
          <a:xfrm>
            <a:off x="685800" y="1281953"/>
            <a:ext cx="7507224" cy="5034354"/>
          </a:xfrm>
        </p:spPr>
        <p:txBody>
          <a:bodyPr>
            <a:normAutofit/>
          </a:bodyPr>
          <a:lstStyle/>
          <a:p>
            <a:r>
              <a:rPr lang="en-US" sz="1800" b="1" dirty="0">
                <a:hlinkClick r:id="rId3"/>
              </a:rPr>
              <a:t>What is Cyber </a:t>
            </a:r>
            <a:r>
              <a:rPr lang="mr-IN" sz="1800" b="1" dirty="0">
                <a:hlinkClick r:id="rId3"/>
              </a:rPr>
              <a:t>–</a:t>
            </a:r>
            <a:r>
              <a:rPr lang="en-US" sz="1800" b="1" dirty="0">
                <a:hlinkClick r:id="rId3"/>
              </a:rPr>
              <a:t> Phoenix TS Blog</a:t>
            </a:r>
            <a:endParaRPr lang="en-US" sz="1800" b="1" dirty="0"/>
          </a:p>
          <a:p>
            <a:r>
              <a:rPr lang="en-US" sz="1800" b="1" dirty="0"/>
              <a:t>Micah Hoffman </a:t>
            </a:r>
            <a:r>
              <a:rPr lang="mr-IN" sz="1800" b="1" dirty="0"/>
              <a:t>–</a:t>
            </a:r>
            <a:r>
              <a:rPr lang="en-US" sz="1800" b="1" dirty="0"/>
              <a:t> </a:t>
            </a:r>
            <a:r>
              <a:rPr lang="en-US" sz="1800" b="1" dirty="0">
                <a:hlinkClick r:id="rId4"/>
              </a:rPr>
              <a:t>How to join the INFOSEC Community (video)</a:t>
            </a:r>
            <a:endParaRPr lang="en-US" sz="1800" b="1" dirty="0"/>
          </a:p>
          <a:p>
            <a:r>
              <a:rPr lang="en-US" sz="1800" b="1" dirty="0"/>
              <a:t>Rob '</a:t>
            </a:r>
            <a:r>
              <a:rPr lang="en-US" sz="1800" b="1" dirty="0" err="1"/>
              <a:t>mubix</a:t>
            </a:r>
            <a:r>
              <a:rPr lang="en-US" sz="1800" b="1" dirty="0"/>
              <a:t>' Fuller - </a:t>
            </a:r>
            <a:r>
              <a:rPr lang="en-US" sz="1800" b="1" dirty="0">
                <a:hlinkClick r:id="rId5"/>
              </a:rPr>
              <a:t>Getting Started in INFOSEC (collection of sites and reference documents)</a:t>
            </a:r>
            <a:endParaRPr lang="en-US" sz="1800" b="1" dirty="0"/>
          </a:p>
          <a:p>
            <a:r>
              <a:rPr lang="en-US" sz="1800" b="1" dirty="0"/>
              <a:t>Document: </a:t>
            </a:r>
            <a:r>
              <a:rPr lang="en-US" sz="1800" b="1" dirty="0">
                <a:hlinkClick r:id="rId6"/>
              </a:rPr>
              <a:t>How to get your first Cyber Job or pivot into Cyber Security</a:t>
            </a:r>
            <a:endParaRPr lang="en-US" sz="1800" b="1" dirty="0"/>
          </a:p>
          <a:p>
            <a:r>
              <a:rPr lang="en-US" sz="1800" b="1" dirty="0">
                <a:hlinkClick r:id="rId7"/>
              </a:rPr>
              <a:t>Metasploit Tutorials </a:t>
            </a:r>
            <a:r>
              <a:rPr lang="mr-IN" sz="1800" b="1" dirty="0">
                <a:hlinkClick r:id="rId7"/>
              </a:rPr>
              <a:t>–</a:t>
            </a:r>
            <a:r>
              <a:rPr lang="en-US" sz="1800" b="1" dirty="0">
                <a:hlinkClick r:id="rId7"/>
              </a:rPr>
              <a:t> EHACKING.NET</a:t>
            </a:r>
            <a:endParaRPr lang="en-US" sz="1800" b="1" dirty="0"/>
          </a:p>
          <a:p>
            <a:r>
              <a:rPr lang="en-US" sz="1800" b="1" dirty="0"/>
              <a:t>Ben Benavides </a:t>
            </a:r>
            <a:r>
              <a:rPr lang="en-US" sz="1800" b="1" dirty="0">
                <a:hlinkClick r:id="rId8"/>
              </a:rPr>
              <a:t>Open Source Intelligence (OSINT)2oolKit On The Go</a:t>
            </a:r>
            <a:endParaRPr lang="en-US" sz="1800" b="1" dirty="0"/>
          </a:p>
          <a:p>
            <a:r>
              <a:rPr lang="en-US" sz="1800" b="1" dirty="0"/>
              <a:t>Recorded Future: </a:t>
            </a:r>
            <a:r>
              <a:rPr lang="en-US" sz="1800" b="1" dirty="0">
                <a:hlinkClick r:id="rId9"/>
              </a:rPr>
              <a:t>Understand Your Attacker: A Practical Guide to Identifying TTPs With Threat Intelligence</a:t>
            </a:r>
            <a:endParaRPr lang="en-US" sz="1800" b="1" dirty="0"/>
          </a:p>
          <a:p>
            <a:r>
              <a:rPr lang="en-US" sz="1800" b="1" dirty="0">
                <a:hlinkClick r:id="rId10"/>
              </a:rPr>
              <a:t>APT Groups and Operations</a:t>
            </a:r>
            <a:endParaRPr lang="en-US" sz="1800" b="1" dirty="0"/>
          </a:p>
          <a:p>
            <a:r>
              <a:rPr lang="en-US" sz="1800" b="1" dirty="0">
                <a:hlinkClick r:id="rId11"/>
              </a:rPr>
              <a:t>Mitre APT Overview Site</a:t>
            </a:r>
            <a:endParaRPr lang="en-US" sz="1800" b="1" dirty="0"/>
          </a:p>
          <a:p>
            <a:r>
              <a:rPr lang="en-US" sz="1800" b="1" dirty="0"/>
              <a:t>Attribution of Malicious Cyber Incidents: </a:t>
            </a:r>
            <a:r>
              <a:rPr lang="en-US" sz="1800" b="1" dirty="0">
                <a:hlinkClick r:id="rId12"/>
              </a:rPr>
              <a:t>From Soup to Nuts By Herbert Lin</a:t>
            </a:r>
            <a:endParaRPr lang="en-US" sz="1800" b="1" dirty="0"/>
          </a:p>
          <a:p>
            <a:r>
              <a:rPr lang="en-US" sz="1800" b="1" dirty="0">
                <a:hlinkClick r:id="rId13"/>
              </a:rPr>
              <a:t>Handy Collection of basic ISO Files</a:t>
            </a:r>
            <a:r>
              <a:rPr lang="en-US" sz="1800" b="1" dirty="0"/>
              <a:t> – For Creating Virtual Machines (VMs)</a:t>
            </a:r>
          </a:p>
          <a:p>
            <a:r>
              <a:rPr lang="en-US" sz="1800" b="1" dirty="0">
                <a:hlinkClick r:id="rId14"/>
              </a:rPr>
              <a:t>The real story of </a:t>
            </a:r>
            <a:r>
              <a:rPr lang="en-US" sz="1800" b="1" dirty="0" err="1">
                <a:hlinkClick r:id="rId14"/>
              </a:rPr>
              <a:t>NotPetya</a:t>
            </a:r>
            <a:r>
              <a:rPr lang="en-US" sz="1800" b="1" dirty="0">
                <a:hlinkClick r:id="rId14"/>
              </a:rPr>
              <a:t> – a Russian Cyber Attack </a:t>
            </a:r>
            <a:r>
              <a:rPr lang="en-US" sz="1800" b="1" dirty="0"/>
              <a:t>(</a:t>
            </a:r>
            <a:r>
              <a:rPr lang="en-US" sz="1800" b="1" dirty="0" err="1"/>
              <a:t>Wired.com</a:t>
            </a:r>
            <a:r>
              <a:rPr lang="en-US" sz="1800" b="1" dirty="0"/>
              <a:t> Story)</a:t>
            </a:r>
          </a:p>
          <a:p>
            <a:endParaRPr lang="en-US" b="1" dirty="0"/>
          </a:p>
          <a:p>
            <a:endParaRPr lang="en-US" b="1" dirty="0"/>
          </a:p>
          <a:p>
            <a:endParaRPr lang="en-US" b="1" dirty="0"/>
          </a:p>
          <a:p>
            <a:endParaRPr lang="en-US" b="1" dirty="0"/>
          </a:p>
          <a:p>
            <a:endParaRPr lang="en-US" b="1" dirty="0"/>
          </a:p>
        </p:txBody>
      </p:sp>
      <p:pic>
        <p:nvPicPr>
          <p:cNvPr id="8" name="Picture 7">
            <a:extLst>
              <a:ext uri="{FF2B5EF4-FFF2-40B4-BE49-F238E27FC236}">
                <a16:creationId xmlns:a16="http://schemas.microsoft.com/office/drawing/2014/main" id="{5070C8AB-CA2C-E94F-9BF1-D10252E9AD35}"/>
              </a:ext>
            </a:extLst>
          </p:cNvPr>
          <p:cNvPicPr>
            <a:picLocks noChangeAspect="1"/>
          </p:cNvPicPr>
          <p:nvPr/>
        </p:nvPicPr>
        <p:blipFill>
          <a:blip r:embed="rId15"/>
          <a:stretch>
            <a:fillRect/>
          </a:stretch>
        </p:blipFill>
        <p:spPr>
          <a:xfrm>
            <a:off x="8765822" y="2101850"/>
            <a:ext cx="3149600" cy="2654300"/>
          </a:xfrm>
          <a:prstGeom prst="rect">
            <a:avLst/>
          </a:prstGeom>
        </p:spPr>
      </p:pic>
    </p:spTree>
    <p:extLst>
      <p:ext uri="{BB962C8B-B14F-4D97-AF65-F5344CB8AC3E}">
        <p14:creationId xmlns:p14="http://schemas.microsoft.com/office/powerpoint/2010/main" val="52276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088" y="223005"/>
            <a:ext cx="6211824" cy="906548"/>
          </a:xfrm>
        </p:spPr>
        <p:txBody>
          <a:bodyPr>
            <a:normAutofit/>
          </a:bodyPr>
          <a:lstStyle/>
          <a:p>
            <a:pPr algn="ctr"/>
            <a:r>
              <a:rPr lang="en-US" sz="3600" b="1" dirty="0">
                <a:solidFill>
                  <a:srgbClr val="FFFF00"/>
                </a:solidFill>
                <a:latin typeface="+mn-lt"/>
              </a:rPr>
              <a:t>Questions?</a:t>
            </a:r>
          </a:p>
        </p:txBody>
      </p:sp>
      <p:sp>
        <p:nvSpPr>
          <p:cNvPr id="4" name="Subtitle 2"/>
          <p:cNvSpPr txBox="1">
            <a:spLocks/>
          </p:cNvSpPr>
          <p:nvPr/>
        </p:nvSpPr>
        <p:spPr>
          <a:xfrm>
            <a:off x="3573951" y="5929827"/>
            <a:ext cx="5044096" cy="12419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000" b="1" dirty="0"/>
              <a:t>Presenter: John Stoner</a:t>
            </a:r>
          </a:p>
          <a:p>
            <a:pPr marL="0" indent="0" algn="ctr">
              <a:buNone/>
            </a:pPr>
            <a:r>
              <a:rPr lang="en-US" sz="2000" b="1" dirty="0"/>
              <a:t>john.e.stoner@gmail.com</a:t>
            </a:r>
          </a:p>
        </p:txBody>
      </p:sp>
      <p:pic>
        <p:nvPicPr>
          <p:cNvPr id="6" name="Picture 5">
            <a:extLst>
              <a:ext uri="{FF2B5EF4-FFF2-40B4-BE49-F238E27FC236}">
                <a16:creationId xmlns:a16="http://schemas.microsoft.com/office/drawing/2014/main" id="{3832F956-0F65-FF4B-B68F-C6A7794CFB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6478" y="1466144"/>
            <a:ext cx="6979042" cy="3925711"/>
          </a:xfrm>
          <a:prstGeom prst="rect">
            <a:avLst/>
          </a:prstGeom>
        </p:spPr>
      </p:pic>
    </p:spTree>
    <p:extLst>
      <p:ext uri="{BB962C8B-B14F-4D97-AF65-F5344CB8AC3E}">
        <p14:creationId xmlns:p14="http://schemas.microsoft.com/office/powerpoint/2010/main" val="124277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23098"/>
            <a:ext cx="6873240" cy="770467"/>
          </a:xfrm>
        </p:spPr>
        <p:txBody>
          <a:bodyPr>
            <a:normAutofit/>
          </a:bodyPr>
          <a:lstStyle/>
          <a:p>
            <a:r>
              <a:rPr lang="en-US" sz="3600" b="1" dirty="0">
                <a:solidFill>
                  <a:srgbClr val="FFFF00"/>
                </a:solidFill>
              </a:rPr>
              <a:t>Legal Disclaimer</a:t>
            </a:r>
          </a:p>
        </p:txBody>
      </p:sp>
      <p:sp>
        <p:nvSpPr>
          <p:cNvPr id="6" name="Text Placeholder 5"/>
          <p:cNvSpPr>
            <a:spLocks noGrp="1"/>
          </p:cNvSpPr>
          <p:nvPr>
            <p:ph type="body" sz="half" idx="2"/>
          </p:nvPr>
        </p:nvSpPr>
        <p:spPr>
          <a:xfrm>
            <a:off x="685800" y="1278853"/>
            <a:ext cx="6873240" cy="5381923"/>
          </a:xfrm>
        </p:spPr>
        <p:txBody>
          <a:bodyPr>
            <a:noAutofit/>
          </a:bodyPr>
          <a:lstStyle/>
          <a:p>
            <a:pPr fontAlgn="base"/>
            <a:r>
              <a:rPr lang="en-US" sz="2000" dirty="0"/>
              <a:t>Disclaimer: The views and opinions expressed in this presentation and discussion are those of the presenter and do not necessarily reflect the official policy or position of my employer and/or the U.S. government.</a:t>
            </a:r>
          </a:p>
          <a:p>
            <a:pPr fontAlgn="base"/>
            <a:endParaRPr lang="en-US" sz="2000" dirty="0"/>
          </a:p>
          <a:p>
            <a:pPr fontAlgn="base"/>
            <a:r>
              <a:rPr lang="en-US" sz="2000" dirty="0"/>
              <a:t>Opinions expressed are solely my own and do not express the views or opinions of my employer and/or the U.S. government.</a:t>
            </a:r>
          </a:p>
          <a:p>
            <a:pPr fontAlgn="base"/>
            <a:endParaRPr lang="en-US" sz="2000" dirty="0"/>
          </a:p>
          <a:p>
            <a:pPr fontAlgn="base"/>
            <a:r>
              <a:rPr lang="en-US" sz="2000" dirty="0"/>
              <a:t>None of the ideas expressed in this presentation or discussion are shared, supported, or endorsed in any manner by my employer and/or the U.S. government.</a:t>
            </a:r>
          </a:p>
          <a:p>
            <a:pPr fontAlgn="base"/>
            <a:endParaRPr lang="en-US" sz="2000" dirty="0"/>
          </a:p>
        </p:txBody>
      </p:sp>
      <p:pic>
        <p:nvPicPr>
          <p:cNvPr id="12" name="Picture 11">
            <a:extLst>
              <a:ext uri="{FF2B5EF4-FFF2-40B4-BE49-F238E27FC236}">
                <a16:creationId xmlns:a16="http://schemas.microsoft.com/office/drawing/2014/main" id="{1ADCC698-2B70-CE4C-8AE9-42E7E9B0E6FD}"/>
              </a:ext>
            </a:extLst>
          </p:cNvPr>
          <p:cNvPicPr>
            <a:picLocks noChangeAspect="1"/>
          </p:cNvPicPr>
          <p:nvPr/>
        </p:nvPicPr>
        <p:blipFill>
          <a:blip r:embed="rId3"/>
          <a:stretch>
            <a:fillRect/>
          </a:stretch>
        </p:blipFill>
        <p:spPr>
          <a:xfrm>
            <a:off x="7869198" y="1538804"/>
            <a:ext cx="4088341" cy="4115238"/>
          </a:xfrm>
          <a:prstGeom prst="rect">
            <a:avLst/>
          </a:prstGeom>
        </p:spPr>
      </p:pic>
    </p:spTree>
    <p:extLst>
      <p:ext uri="{BB962C8B-B14F-4D97-AF65-F5344CB8AC3E}">
        <p14:creationId xmlns:p14="http://schemas.microsoft.com/office/powerpoint/2010/main" val="683816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23098"/>
            <a:ext cx="6873240" cy="770467"/>
          </a:xfrm>
        </p:spPr>
        <p:txBody>
          <a:bodyPr>
            <a:normAutofit/>
          </a:bodyPr>
          <a:lstStyle/>
          <a:p>
            <a:r>
              <a:rPr lang="en-US" sz="3600" b="1" dirty="0">
                <a:solidFill>
                  <a:srgbClr val="FFFF00"/>
                </a:solidFill>
              </a:rPr>
              <a:t>Who am I?</a:t>
            </a:r>
          </a:p>
        </p:txBody>
      </p:sp>
      <p:sp>
        <p:nvSpPr>
          <p:cNvPr id="6" name="Text Placeholder 5"/>
          <p:cNvSpPr>
            <a:spLocks noGrp="1"/>
          </p:cNvSpPr>
          <p:nvPr>
            <p:ph type="body" sz="half" idx="2"/>
          </p:nvPr>
        </p:nvSpPr>
        <p:spPr>
          <a:xfrm>
            <a:off x="685800" y="1278853"/>
            <a:ext cx="6873240" cy="5381923"/>
          </a:xfrm>
        </p:spPr>
        <p:txBody>
          <a:bodyPr>
            <a:noAutofit/>
          </a:bodyPr>
          <a:lstStyle/>
          <a:p>
            <a:pPr fontAlgn="base"/>
            <a:r>
              <a:rPr lang="en-US" sz="2000" dirty="0"/>
              <a:t>Cyber Threat Intelligence Analyst </a:t>
            </a:r>
          </a:p>
          <a:p>
            <a:pPr fontAlgn="base"/>
            <a:r>
              <a:rPr lang="en-US" sz="2000" dirty="0"/>
              <a:t>Mr. Stoner has over 18 years of experience in the national security and defense sector working a variety of roles, including most recently as a Cyber Threat Analyst, Cyber Counterintelligence Analyst and Cyber Instructor. </a:t>
            </a:r>
          </a:p>
          <a:p>
            <a:pPr fontAlgn="base"/>
            <a:r>
              <a:rPr lang="en-US" sz="2000" dirty="0"/>
              <a:t>His experience includes IT, instruction and course design, cyber exercise and testing, penetration testing, threat support, SIGINT (Signals Intelligence), and Cyber Operations. He holds A+, Net+, CEH, CHFI, CEI, CISD, CASP and CISSP certifications.  He also holds a Computer Studies degree from UMUC.</a:t>
            </a:r>
          </a:p>
          <a:p>
            <a:pPr fontAlgn="base"/>
            <a:r>
              <a:rPr lang="en-US" sz="2000" dirty="0"/>
              <a:t>He is a huge soccer fan and coaches youth soccer. </a:t>
            </a:r>
          </a:p>
          <a:p>
            <a:pPr fontAlgn="base"/>
            <a:r>
              <a:rPr lang="en-US" sz="2000" dirty="0"/>
              <a:t>He got started in military intelligence and then government cybersecurity by secretly joining the Army when he was 19!</a:t>
            </a:r>
          </a:p>
        </p:txBody>
      </p:sp>
      <p:grpSp>
        <p:nvGrpSpPr>
          <p:cNvPr id="19" name="Group 18">
            <a:extLst>
              <a:ext uri="{FF2B5EF4-FFF2-40B4-BE49-F238E27FC236}">
                <a16:creationId xmlns:a16="http://schemas.microsoft.com/office/drawing/2014/main" id="{DA6DF631-4CA6-F544-A231-51F5F4A3F293}"/>
              </a:ext>
            </a:extLst>
          </p:cNvPr>
          <p:cNvGrpSpPr/>
          <p:nvPr/>
        </p:nvGrpSpPr>
        <p:grpSpPr>
          <a:xfrm>
            <a:off x="7705298" y="323098"/>
            <a:ext cx="4379932" cy="6172422"/>
            <a:chOff x="7705298" y="323098"/>
            <a:chExt cx="4379932" cy="6172422"/>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42335" y="2556954"/>
              <a:ext cx="1942895" cy="1413579"/>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142335" y="323098"/>
              <a:ext cx="1942895" cy="2130229"/>
            </a:xfrm>
            <a:prstGeom prst="rect">
              <a:avLst/>
            </a:prstGeom>
          </p:spPr>
        </p:pic>
        <p:pic>
          <p:nvPicPr>
            <p:cNvPr id="15" name="Picture 14">
              <a:extLst>
                <a:ext uri="{FF2B5EF4-FFF2-40B4-BE49-F238E27FC236}">
                  <a16:creationId xmlns:a16="http://schemas.microsoft.com/office/drawing/2014/main" id="{6B5DEBDF-9CFA-DE41-ABC2-20C4421E1A3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142335" y="4177786"/>
              <a:ext cx="1942895" cy="2317734"/>
            </a:xfrm>
            <a:prstGeom prst="rect">
              <a:avLst/>
            </a:prstGeom>
          </p:spPr>
        </p:pic>
        <p:pic>
          <p:nvPicPr>
            <p:cNvPr id="11" name="Picture 10">
              <a:extLst>
                <a:ext uri="{FF2B5EF4-FFF2-40B4-BE49-F238E27FC236}">
                  <a16:creationId xmlns:a16="http://schemas.microsoft.com/office/drawing/2014/main" id="{EA0CBCD9-05F0-754C-8D01-0BF767BEDE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719950" y="2556954"/>
              <a:ext cx="2222756" cy="1413579"/>
            </a:xfrm>
            <a:prstGeom prst="rect">
              <a:avLst/>
            </a:prstGeom>
          </p:spPr>
        </p:pic>
        <p:pic>
          <p:nvPicPr>
            <p:cNvPr id="14" name="Picture 13">
              <a:extLst>
                <a:ext uri="{FF2B5EF4-FFF2-40B4-BE49-F238E27FC236}">
                  <a16:creationId xmlns:a16="http://schemas.microsoft.com/office/drawing/2014/main" id="{16CDF86A-84A7-0544-8CA5-3D896219C76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05298" y="4177786"/>
              <a:ext cx="2317734" cy="2317734"/>
            </a:xfrm>
            <a:prstGeom prst="rect">
              <a:avLst/>
            </a:prstGeom>
          </p:spPr>
        </p:pic>
        <p:pic>
          <p:nvPicPr>
            <p:cNvPr id="18" name="Picture 17">
              <a:extLst>
                <a:ext uri="{FF2B5EF4-FFF2-40B4-BE49-F238E27FC236}">
                  <a16:creationId xmlns:a16="http://schemas.microsoft.com/office/drawing/2014/main" id="{82BC69D3-EF5D-4C47-9C34-DC91977E5A1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705298" y="323099"/>
              <a:ext cx="2237408" cy="2156437"/>
            </a:xfrm>
            <a:prstGeom prst="rect">
              <a:avLst/>
            </a:prstGeom>
          </p:spPr>
        </p:pic>
      </p:grpSp>
    </p:spTree>
    <p:extLst>
      <p:ext uri="{BB962C8B-B14F-4D97-AF65-F5344CB8AC3E}">
        <p14:creationId xmlns:p14="http://schemas.microsoft.com/office/powerpoint/2010/main" val="29601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4543" y="316753"/>
            <a:ext cx="5279571" cy="770467"/>
          </a:xfrm>
        </p:spPr>
        <p:txBody>
          <a:bodyPr/>
          <a:lstStyle/>
          <a:p>
            <a:r>
              <a:rPr lang="en-US" sz="3600" b="1" dirty="0">
                <a:solidFill>
                  <a:srgbClr val="FFFF00"/>
                </a:solidFill>
              </a:rPr>
              <a:t>Information Technology (IT)</a:t>
            </a:r>
            <a:endParaRPr lang="en-US" b="1" dirty="0">
              <a:solidFill>
                <a:srgbClr val="FFFF00"/>
              </a:solidFill>
            </a:endParaRPr>
          </a:p>
        </p:txBody>
      </p:sp>
      <p:sp>
        <p:nvSpPr>
          <p:cNvPr id="6" name="Text Placeholder 5"/>
          <p:cNvSpPr>
            <a:spLocks noGrp="1"/>
          </p:cNvSpPr>
          <p:nvPr>
            <p:ph type="body" sz="half" idx="2"/>
          </p:nvPr>
        </p:nvSpPr>
        <p:spPr>
          <a:xfrm>
            <a:off x="424543" y="1275975"/>
            <a:ext cx="5279571" cy="5244567"/>
          </a:xfrm>
        </p:spPr>
        <p:txBody>
          <a:bodyPr>
            <a:noAutofit/>
          </a:bodyPr>
          <a:lstStyle/>
          <a:p>
            <a:pPr marL="285750" indent="-285750">
              <a:lnSpc>
                <a:spcPct val="150000"/>
              </a:lnSpc>
              <a:spcBef>
                <a:spcPts val="100"/>
              </a:spcBef>
              <a:spcAft>
                <a:spcPts val="200"/>
              </a:spcAft>
              <a:buFont typeface="Courier New" charset="0"/>
              <a:buChar char="o"/>
            </a:pPr>
            <a:r>
              <a:rPr lang="en-US" sz="2000" dirty="0"/>
              <a:t>Setting up computer networks</a:t>
            </a:r>
          </a:p>
          <a:p>
            <a:pPr marL="285750" indent="-285750">
              <a:lnSpc>
                <a:spcPct val="150000"/>
              </a:lnSpc>
              <a:spcBef>
                <a:spcPts val="100"/>
              </a:spcBef>
              <a:spcAft>
                <a:spcPts val="200"/>
              </a:spcAft>
              <a:buFont typeface="Courier New" charset="0"/>
              <a:buChar char="o"/>
            </a:pPr>
            <a:r>
              <a:rPr lang="en-US" sz="2000" dirty="0"/>
              <a:t>Installing Operating Software and programs</a:t>
            </a:r>
          </a:p>
          <a:p>
            <a:pPr marL="285750" indent="-285750">
              <a:lnSpc>
                <a:spcPct val="150000"/>
              </a:lnSpc>
              <a:spcBef>
                <a:spcPts val="100"/>
              </a:spcBef>
              <a:spcAft>
                <a:spcPts val="200"/>
              </a:spcAft>
              <a:buFont typeface="Courier New" charset="0"/>
              <a:buChar char="o"/>
            </a:pPr>
            <a:r>
              <a:rPr lang="en-US" sz="2000" dirty="0"/>
              <a:t>Keeping systems and networks functioning</a:t>
            </a:r>
          </a:p>
          <a:p>
            <a:pPr marL="285750" indent="-285750">
              <a:lnSpc>
                <a:spcPct val="150000"/>
              </a:lnSpc>
              <a:spcBef>
                <a:spcPts val="100"/>
              </a:spcBef>
              <a:spcAft>
                <a:spcPts val="200"/>
              </a:spcAft>
              <a:buFont typeface="Courier New" charset="0"/>
              <a:buChar char="o"/>
            </a:pPr>
            <a:r>
              <a:rPr lang="en-US" sz="2000" dirty="0"/>
              <a:t>Configuration of network devices (routers, firewalls, wireless access points)</a:t>
            </a:r>
          </a:p>
          <a:p>
            <a:pPr marL="285750" indent="-285750">
              <a:lnSpc>
                <a:spcPct val="150000"/>
              </a:lnSpc>
              <a:spcBef>
                <a:spcPts val="100"/>
              </a:spcBef>
              <a:spcAft>
                <a:spcPts val="200"/>
              </a:spcAft>
              <a:buFont typeface="Courier New" charset="0"/>
              <a:buChar char="o"/>
            </a:pPr>
            <a:r>
              <a:rPr lang="en-US" sz="2000" dirty="0"/>
              <a:t>Updating (Patching) systems</a:t>
            </a:r>
          </a:p>
          <a:p>
            <a:pPr marL="285750" indent="-285750">
              <a:lnSpc>
                <a:spcPct val="150000"/>
              </a:lnSpc>
              <a:spcBef>
                <a:spcPts val="100"/>
              </a:spcBef>
              <a:spcAft>
                <a:spcPts val="200"/>
              </a:spcAft>
              <a:buFont typeface="Courier New" charset="0"/>
              <a:buChar char="o"/>
            </a:pPr>
            <a:r>
              <a:rPr lang="en-US" sz="2000" dirty="0"/>
              <a:t>Help Desk tasks </a:t>
            </a:r>
          </a:p>
          <a:p>
            <a:pPr marL="285750" indent="-285750">
              <a:lnSpc>
                <a:spcPct val="150000"/>
              </a:lnSpc>
              <a:spcBef>
                <a:spcPts val="100"/>
              </a:spcBef>
              <a:spcAft>
                <a:spcPts val="200"/>
              </a:spcAft>
              <a:buFont typeface="Courier New" charset="0"/>
              <a:buChar char="o"/>
            </a:pPr>
            <a:r>
              <a:rPr lang="en-US" sz="2000" dirty="0"/>
              <a:t>Integration of new applications</a:t>
            </a:r>
          </a:p>
          <a:p>
            <a:pPr marL="285750" indent="-285750">
              <a:lnSpc>
                <a:spcPct val="150000"/>
              </a:lnSpc>
              <a:spcBef>
                <a:spcPts val="100"/>
              </a:spcBef>
              <a:spcAft>
                <a:spcPts val="200"/>
              </a:spcAft>
              <a:buFont typeface="Courier New" charset="0"/>
              <a:buChar char="o"/>
            </a:pPr>
            <a:r>
              <a:rPr lang="en-US" sz="2000" dirty="0"/>
              <a:t>Programming &amp; Software Development</a:t>
            </a:r>
          </a:p>
          <a:p>
            <a:pPr marL="285750" indent="-285750">
              <a:lnSpc>
                <a:spcPct val="150000"/>
              </a:lnSpc>
              <a:spcBef>
                <a:spcPts val="100"/>
              </a:spcBef>
              <a:spcAft>
                <a:spcPts val="200"/>
              </a:spcAft>
              <a:buFont typeface="Courier New" charset="0"/>
              <a:buChar char="o"/>
            </a:pPr>
            <a:r>
              <a:rPr lang="en-US" sz="2000" dirty="0"/>
              <a:t>Cloud Architecture and configuration</a:t>
            </a:r>
          </a:p>
        </p:txBody>
      </p:sp>
      <p:sp>
        <p:nvSpPr>
          <p:cNvPr id="5" name="Title 3"/>
          <p:cNvSpPr txBox="1">
            <a:spLocks/>
          </p:cNvSpPr>
          <p:nvPr/>
        </p:nvSpPr>
        <p:spPr>
          <a:xfrm>
            <a:off x="6368143" y="316753"/>
            <a:ext cx="5279571" cy="7704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3600" b="1" dirty="0">
                <a:solidFill>
                  <a:srgbClr val="00FA00"/>
                </a:solidFill>
              </a:rPr>
              <a:t>Cybersecurity</a:t>
            </a:r>
            <a:endParaRPr lang="en-US" b="1" dirty="0">
              <a:solidFill>
                <a:srgbClr val="00FA00"/>
              </a:solidFill>
            </a:endParaRPr>
          </a:p>
        </p:txBody>
      </p:sp>
      <p:sp>
        <p:nvSpPr>
          <p:cNvPr id="7" name="Text Placeholder 5"/>
          <p:cNvSpPr txBox="1">
            <a:spLocks/>
          </p:cNvSpPr>
          <p:nvPr/>
        </p:nvSpPr>
        <p:spPr>
          <a:xfrm>
            <a:off x="6477000" y="1275974"/>
            <a:ext cx="5279571" cy="52445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nSpc>
                <a:spcPct val="150000"/>
              </a:lnSpc>
              <a:spcBef>
                <a:spcPts val="100"/>
              </a:spcBef>
              <a:spcAft>
                <a:spcPts val="200"/>
              </a:spcAft>
              <a:buFont typeface="Courier New" charset="0"/>
              <a:buChar char="o"/>
            </a:pPr>
            <a:r>
              <a:rPr lang="en-US" sz="2000" dirty="0"/>
              <a:t>Keeping computer systems secure</a:t>
            </a:r>
          </a:p>
          <a:p>
            <a:pPr marL="285750" indent="-285750">
              <a:lnSpc>
                <a:spcPct val="150000"/>
              </a:lnSpc>
              <a:spcBef>
                <a:spcPts val="100"/>
              </a:spcBef>
              <a:spcAft>
                <a:spcPts val="200"/>
              </a:spcAft>
              <a:buFont typeface="Courier New" charset="0"/>
              <a:buChar char="o"/>
            </a:pPr>
            <a:r>
              <a:rPr lang="en-US" sz="2000" dirty="0"/>
              <a:t>Ensuring proper security configuration</a:t>
            </a:r>
          </a:p>
          <a:p>
            <a:pPr marL="285750" indent="-285750">
              <a:lnSpc>
                <a:spcPct val="150000"/>
              </a:lnSpc>
              <a:spcBef>
                <a:spcPts val="100"/>
              </a:spcBef>
              <a:spcAft>
                <a:spcPts val="200"/>
              </a:spcAft>
              <a:buFont typeface="Courier New" charset="0"/>
              <a:buChar char="o"/>
            </a:pPr>
            <a:r>
              <a:rPr lang="en-US" sz="2000" dirty="0"/>
              <a:t>Security policy creation and enforcement</a:t>
            </a:r>
          </a:p>
          <a:p>
            <a:pPr marL="285750" indent="-285750">
              <a:lnSpc>
                <a:spcPct val="150000"/>
              </a:lnSpc>
              <a:spcBef>
                <a:spcPts val="100"/>
              </a:spcBef>
              <a:spcAft>
                <a:spcPts val="200"/>
              </a:spcAft>
              <a:buFont typeface="Courier New" charset="0"/>
              <a:buChar char="o"/>
            </a:pPr>
            <a:r>
              <a:rPr lang="en-US" sz="2000" dirty="0"/>
              <a:t>Involved with compliance and auditing</a:t>
            </a:r>
          </a:p>
          <a:p>
            <a:pPr marL="285750" indent="-285750">
              <a:lnSpc>
                <a:spcPct val="150000"/>
              </a:lnSpc>
              <a:spcBef>
                <a:spcPts val="100"/>
              </a:spcBef>
              <a:spcAft>
                <a:spcPts val="200"/>
              </a:spcAft>
              <a:buFont typeface="Courier New" charset="0"/>
              <a:buChar char="o"/>
            </a:pPr>
            <a:r>
              <a:rPr lang="en-US" sz="2000" dirty="0"/>
              <a:t>Technical testing of network security (Vulnerability testing/Penetration testing)</a:t>
            </a:r>
          </a:p>
          <a:p>
            <a:pPr marL="285750" indent="-285750">
              <a:lnSpc>
                <a:spcPct val="150000"/>
              </a:lnSpc>
              <a:spcBef>
                <a:spcPts val="100"/>
              </a:spcBef>
              <a:spcAft>
                <a:spcPts val="200"/>
              </a:spcAft>
              <a:buFont typeface="Courier New" charset="0"/>
              <a:buChar char="o"/>
            </a:pPr>
            <a:r>
              <a:rPr lang="en-US" sz="2000" dirty="0"/>
              <a:t>Criminal/Investigative Cyber Analysis</a:t>
            </a:r>
          </a:p>
          <a:p>
            <a:pPr marL="285750" indent="-285750">
              <a:lnSpc>
                <a:spcPct val="150000"/>
              </a:lnSpc>
              <a:spcBef>
                <a:spcPts val="100"/>
              </a:spcBef>
              <a:spcAft>
                <a:spcPts val="200"/>
              </a:spcAft>
              <a:buFont typeface="Courier New" charset="0"/>
              <a:buChar char="o"/>
            </a:pPr>
            <a:r>
              <a:rPr lang="en-US" sz="2000" dirty="0"/>
              <a:t>Forensic Analysis of systems/media/malware</a:t>
            </a:r>
          </a:p>
          <a:p>
            <a:pPr marL="285750" indent="-285750">
              <a:lnSpc>
                <a:spcPct val="150000"/>
              </a:lnSpc>
              <a:spcBef>
                <a:spcPts val="100"/>
              </a:spcBef>
              <a:spcAft>
                <a:spcPts val="200"/>
              </a:spcAft>
              <a:buFont typeface="Courier New" charset="0"/>
              <a:buChar char="o"/>
            </a:pPr>
            <a:r>
              <a:rPr lang="en-US" sz="2000" dirty="0"/>
              <a:t>Proactive analysis of potential cyber threats</a:t>
            </a:r>
          </a:p>
          <a:p>
            <a:pPr marL="285750" indent="-285750">
              <a:lnSpc>
                <a:spcPct val="150000"/>
              </a:lnSpc>
              <a:spcBef>
                <a:spcPts val="100"/>
              </a:spcBef>
              <a:spcAft>
                <a:spcPts val="200"/>
              </a:spcAft>
              <a:buFont typeface="Courier New" charset="0"/>
              <a:buChar char="o"/>
            </a:pPr>
            <a:r>
              <a:rPr lang="en-US" sz="2000" dirty="0"/>
              <a:t>Cyber Threat Intelligence (CTI)</a:t>
            </a:r>
          </a:p>
        </p:txBody>
      </p:sp>
    </p:spTree>
    <p:extLst>
      <p:ext uri="{BB962C8B-B14F-4D97-AF65-F5344CB8AC3E}">
        <p14:creationId xmlns:p14="http://schemas.microsoft.com/office/powerpoint/2010/main" val="1619681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16753"/>
            <a:ext cx="6873240" cy="770467"/>
          </a:xfrm>
        </p:spPr>
        <p:txBody>
          <a:bodyPr/>
          <a:lstStyle/>
          <a:p>
            <a:r>
              <a:rPr lang="en-US" sz="3600" b="1" dirty="0">
                <a:solidFill>
                  <a:srgbClr val="FFFF00"/>
                </a:solidFill>
              </a:rPr>
              <a:t>Cybersecurity</a:t>
            </a:r>
            <a:endParaRPr lang="en-US" b="1" dirty="0">
              <a:solidFill>
                <a:srgbClr val="FFFF00"/>
              </a:solidFill>
            </a:endParaRPr>
          </a:p>
        </p:txBody>
      </p:sp>
      <p:sp>
        <p:nvSpPr>
          <p:cNvPr id="6" name="Text Placeholder 5"/>
          <p:cNvSpPr>
            <a:spLocks noGrp="1"/>
          </p:cNvSpPr>
          <p:nvPr>
            <p:ph type="body" sz="half" idx="2"/>
          </p:nvPr>
        </p:nvSpPr>
        <p:spPr>
          <a:xfrm>
            <a:off x="685800" y="1275976"/>
            <a:ext cx="6873240" cy="4672330"/>
          </a:xfrm>
        </p:spPr>
        <p:txBody>
          <a:bodyPr>
            <a:noAutofit/>
          </a:bodyPr>
          <a:lstStyle/>
          <a:p>
            <a:pPr marL="285750" indent="-285750">
              <a:lnSpc>
                <a:spcPct val="100000"/>
              </a:lnSpc>
              <a:spcBef>
                <a:spcPts val="100"/>
              </a:spcBef>
              <a:spcAft>
                <a:spcPts val="200"/>
              </a:spcAft>
              <a:buFont typeface="Courier New" charset="0"/>
              <a:buChar char="o"/>
            </a:pPr>
            <a:r>
              <a:rPr lang="en-US" sz="2000" dirty="0"/>
              <a:t>What is cybersecurity?</a:t>
            </a:r>
          </a:p>
          <a:p>
            <a:pPr marL="285750" indent="-285750">
              <a:lnSpc>
                <a:spcPct val="100000"/>
              </a:lnSpc>
              <a:spcBef>
                <a:spcPts val="100"/>
              </a:spcBef>
              <a:spcAft>
                <a:spcPts val="200"/>
              </a:spcAft>
              <a:buFont typeface="Courier New" charset="0"/>
              <a:buChar char="o"/>
            </a:pPr>
            <a:r>
              <a:rPr lang="en-US" sz="2000" u="sng" dirty="0">
                <a:solidFill>
                  <a:srgbClr val="FFFF00"/>
                </a:solidFill>
              </a:rPr>
              <a:t>NIST</a:t>
            </a:r>
            <a:r>
              <a:rPr lang="en-US" sz="2000" dirty="0"/>
              <a:t> (National Institute of Standards and Technology) has defined </a:t>
            </a:r>
            <a:r>
              <a:rPr lang="en-US" sz="2000" u="sng" dirty="0"/>
              <a:t>52 different cybersecurity </a:t>
            </a:r>
            <a:r>
              <a:rPr lang="en-US" sz="2000" dirty="0"/>
              <a:t>work roles, such as:</a:t>
            </a:r>
          </a:p>
          <a:p>
            <a:pPr marL="742950" lvl="1" indent="-285750">
              <a:lnSpc>
                <a:spcPct val="100000"/>
              </a:lnSpc>
              <a:spcBef>
                <a:spcPts val="100"/>
              </a:spcBef>
              <a:spcAft>
                <a:spcPts val="200"/>
              </a:spcAft>
              <a:buFont typeface="Courier New" charset="0"/>
              <a:buChar char="o"/>
            </a:pPr>
            <a:r>
              <a:rPr lang="en-US" sz="2000" dirty="0"/>
              <a:t>Technical Support Specialist</a:t>
            </a:r>
          </a:p>
          <a:p>
            <a:pPr marL="742950" lvl="1" indent="-285750">
              <a:lnSpc>
                <a:spcPct val="100000"/>
              </a:lnSpc>
              <a:spcBef>
                <a:spcPts val="100"/>
              </a:spcBef>
              <a:spcAft>
                <a:spcPts val="200"/>
              </a:spcAft>
              <a:buFont typeface="Courier New" charset="0"/>
              <a:buChar char="o"/>
            </a:pPr>
            <a:r>
              <a:rPr lang="en-US" sz="2000" dirty="0"/>
              <a:t>Systems Security Analyst</a:t>
            </a:r>
          </a:p>
          <a:p>
            <a:pPr marL="742950" lvl="1" indent="-285750">
              <a:lnSpc>
                <a:spcPct val="100000"/>
              </a:lnSpc>
              <a:spcBef>
                <a:spcPts val="100"/>
              </a:spcBef>
              <a:spcAft>
                <a:spcPts val="200"/>
              </a:spcAft>
              <a:buFont typeface="Courier New" charset="0"/>
              <a:buChar char="o"/>
            </a:pPr>
            <a:r>
              <a:rPr lang="en-US" sz="2000" dirty="0"/>
              <a:t>Information Systems Security Manager</a:t>
            </a:r>
          </a:p>
          <a:p>
            <a:pPr marL="742950" lvl="1" indent="-285750">
              <a:lnSpc>
                <a:spcPct val="100000"/>
              </a:lnSpc>
              <a:spcBef>
                <a:spcPts val="100"/>
              </a:spcBef>
              <a:spcAft>
                <a:spcPts val="200"/>
              </a:spcAft>
              <a:buFont typeface="Courier New" charset="0"/>
              <a:buChar char="o"/>
            </a:pPr>
            <a:r>
              <a:rPr lang="en-US" sz="2000" dirty="0"/>
              <a:t>Cyber Defense Analyst</a:t>
            </a:r>
          </a:p>
          <a:p>
            <a:pPr marL="742950" lvl="1" indent="-285750">
              <a:lnSpc>
                <a:spcPct val="100000"/>
              </a:lnSpc>
              <a:spcBef>
                <a:spcPts val="100"/>
              </a:spcBef>
              <a:spcAft>
                <a:spcPts val="200"/>
              </a:spcAft>
              <a:buFont typeface="Courier New" charset="0"/>
              <a:buChar char="o"/>
            </a:pPr>
            <a:r>
              <a:rPr lang="en-US" sz="2000" dirty="0"/>
              <a:t>Vulnerability Analyst</a:t>
            </a:r>
          </a:p>
          <a:p>
            <a:pPr marL="742950" lvl="1" indent="-285750">
              <a:lnSpc>
                <a:spcPct val="100000"/>
              </a:lnSpc>
              <a:spcBef>
                <a:spcPts val="100"/>
              </a:spcBef>
              <a:spcAft>
                <a:spcPts val="200"/>
              </a:spcAft>
              <a:buFont typeface="Courier New" charset="0"/>
              <a:buChar char="o"/>
            </a:pPr>
            <a:r>
              <a:rPr lang="en-US" sz="2000" dirty="0"/>
              <a:t>Exploitation Analyst</a:t>
            </a:r>
          </a:p>
          <a:p>
            <a:pPr marL="742950" lvl="1" indent="-285750">
              <a:lnSpc>
                <a:spcPct val="100000"/>
              </a:lnSpc>
              <a:spcBef>
                <a:spcPts val="100"/>
              </a:spcBef>
              <a:spcAft>
                <a:spcPts val="200"/>
              </a:spcAft>
              <a:buFont typeface="Courier New" charset="0"/>
              <a:buChar char="o"/>
            </a:pPr>
            <a:r>
              <a:rPr lang="en-US" sz="2000" dirty="0"/>
              <a:t>Cyber Crime Investigator</a:t>
            </a:r>
          </a:p>
          <a:p>
            <a:pPr marL="742950" lvl="1" indent="-285750">
              <a:lnSpc>
                <a:spcPct val="100000"/>
              </a:lnSpc>
              <a:spcBef>
                <a:spcPts val="100"/>
              </a:spcBef>
              <a:spcAft>
                <a:spcPts val="200"/>
              </a:spcAft>
              <a:buFont typeface="Courier New" charset="0"/>
              <a:buChar char="o"/>
            </a:pPr>
            <a:r>
              <a:rPr lang="en-US" sz="2000" dirty="0"/>
              <a:t>Cyber Defense Forensics Analyst</a:t>
            </a:r>
          </a:p>
          <a:p>
            <a:pPr marL="285750" indent="-285750">
              <a:lnSpc>
                <a:spcPct val="100000"/>
              </a:lnSpc>
              <a:spcBef>
                <a:spcPts val="100"/>
              </a:spcBef>
              <a:spcAft>
                <a:spcPts val="200"/>
              </a:spcAft>
              <a:buFont typeface="Courier New" charset="0"/>
              <a:buChar char="o"/>
            </a:pPr>
            <a:r>
              <a:rPr lang="en-US" sz="2000" dirty="0"/>
              <a:t>In order to properly mentor people interested in cybersecurity, we have to ensure we are speaking about the same </a:t>
            </a:r>
            <a:r>
              <a:rPr lang="en-US" sz="2000" u="sng" dirty="0"/>
              <a:t>job family</a:t>
            </a:r>
          </a:p>
        </p:txBody>
      </p:sp>
      <p:sp>
        <p:nvSpPr>
          <p:cNvPr id="9" name="Text Placeholder 5">
            <a:extLst>
              <a:ext uri="{FF2B5EF4-FFF2-40B4-BE49-F238E27FC236}">
                <a16:creationId xmlns:a16="http://schemas.microsoft.com/office/drawing/2014/main" id="{79E88ED2-5C0A-BC40-ABAF-CA143E85C1B1}"/>
              </a:ext>
            </a:extLst>
          </p:cNvPr>
          <p:cNvSpPr txBox="1">
            <a:spLocks/>
          </p:cNvSpPr>
          <p:nvPr/>
        </p:nvSpPr>
        <p:spPr>
          <a:xfrm rot="19862079">
            <a:off x="4583425" y="3138504"/>
            <a:ext cx="3205080" cy="94727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spcBef>
                <a:spcPts val="100"/>
              </a:spcBef>
              <a:spcAft>
                <a:spcPts val="200"/>
              </a:spcAft>
            </a:pPr>
            <a:r>
              <a:rPr lang="en-US" sz="2000" dirty="0">
                <a:solidFill>
                  <a:srgbClr val="FF40FF"/>
                </a:solidFill>
              </a:rPr>
              <a:t>Penetration Tester</a:t>
            </a:r>
          </a:p>
          <a:p>
            <a:pPr>
              <a:lnSpc>
                <a:spcPct val="100000"/>
              </a:lnSpc>
              <a:spcBef>
                <a:spcPts val="100"/>
              </a:spcBef>
              <a:spcAft>
                <a:spcPts val="200"/>
              </a:spcAft>
            </a:pPr>
            <a:r>
              <a:rPr lang="en-US" sz="2000" dirty="0">
                <a:solidFill>
                  <a:srgbClr val="FF40FF"/>
                </a:solidFill>
              </a:rPr>
              <a:t>Cyber Threat Intelligence</a:t>
            </a:r>
          </a:p>
        </p:txBody>
      </p:sp>
      <p:pic>
        <p:nvPicPr>
          <p:cNvPr id="3" name="Picture 2">
            <a:extLst>
              <a:ext uri="{FF2B5EF4-FFF2-40B4-BE49-F238E27FC236}">
                <a16:creationId xmlns:a16="http://schemas.microsoft.com/office/drawing/2014/main" id="{A3ECC98C-DF41-6F4E-B153-E5F281689B59}"/>
              </a:ext>
            </a:extLst>
          </p:cNvPr>
          <p:cNvPicPr>
            <a:picLocks noChangeAspect="1"/>
          </p:cNvPicPr>
          <p:nvPr/>
        </p:nvPicPr>
        <p:blipFill>
          <a:blip r:embed="rId3"/>
          <a:stretch>
            <a:fillRect/>
          </a:stretch>
        </p:blipFill>
        <p:spPr>
          <a:xfrm>
            <a:off x="8366162" y="2159678"/>
            <a:ext cx="3430599" cy="2538643"/>
          </a:xfrm>
          <a:prstGeom prst="rect">
            <a:avLst/>
          </a:prstGeom>
        </p:spPr>
      </p:pic>
    </p:spTree>
    <p:extLst>
      <p:ext uri="{BB962C8B-B14F-4D97-AF65-F5344CB8AC3E}">
        <p14:creationId xmlns:p14="http://schemas.microsoft.com/office/powerpoint/2010/main" val="1842739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799" y="316754"/>
            <a:ext cx="8776700" cy="770467"/>
          </a:xfrm>
        </p:spPr>
        <p:txBody>
          <a:bodyPr>
            <a:normAutofit/>
          </a:bodyPr>
          <a:lstStyle/>
          <a:p>
            <a:r>
              <a:rPr lang="en-US" sz="3600" b="1" dirty="0">
                <a:solidFill>
                  <a:srgbClr val="FFFF00"/>
                </a:solidFill>
              </a:rPr>
              <a:t>Getting Started is easy – Don’t freak out!</a:t>
            </a:r>
          </a:p>
        </p:txBody>
      </p:sp>
      <p:sp>
        <p:nvSpPr>
          <p:cNvPr id="6" name="Text Placeholder 5"/>
          <p:cNvSpPr>
            <a:spLocks noGrp="1"/>
          </p:cNvSpPr>
          <p:nvPr>
            <p:ph type="body" sz="half" idx="2"/>
          </p:nvPr>
        </p:nvSpPr>
        <p:spPr>
          <a:xfrm>
            <a:off x="685799" y="1277799"/>
            <a:ext cx="7382435" cy="5239542"/>
          </a:xfrm>
        </p:spPr>
        <p:txBody>
          <a:bodyPr>
            <a:normAutofit/>
          </a:bodyPr>
          <a:lstStyle/>
          <a:p>
            <a:pPr marL="285750" indent="-285750">
              <a:buFont typeface="Courier New" charset="0"/>
              <a:buChar char="o"/>
            </a:pPr>
            <a:r>
              <a:rPr lang="en-US" sz="2000" dirty="0"/>
              <a:t>Identify and narrow down ‘what you want to learn’</a:t>
            </a:r>
          </a:p>
          <a:p>
            <a:pPr marL="742950" lvl="1" indent="-285750">
              <a:buFont typeface="Courier New" charset="0"/>
              <a:buChar char="o"/>
            </a:pPr>
            <a:r>
              <a:rPr lang="en-US" sz="2000" dirty="0"/>
              <a:t>Basic cybersecurity overview</a:t>
            </a:r>
          </a:p>
          <a:p>
            <a:pPr marL="742950" lvl="1" indent="-285750">
              <a:buFont typeface="Courier New" charset="0"/>
              <a:buChar char="o"/>
            </a:pPr>
            <a:r>
              <a:rPr lang="en-US" sz="2000" dirty="0"/>
              <a:t>Programming</a:t>
            </a:r>
          </a:p>
          <a:p>
            <a:pPr marL="742950" lvl="1" indent="-285750">
              <a:buFont typeface="Courier New" charset="0"/>
              <a:buChar char="o"/>
            </a:pPr>
            <a:r>
              <a:rPr lang="en-US" sz="2000" dirty="0"/>
              <a:t>Penetration Testing / Vulnerability Testing</a:t>
            </a:r>
          </a:p>
          <a:p>
            <a:pPr marL="742950" lvl="1" indent="-285750">
              <a:buFont typeface="Courier New" charset="0"/>
              <a:buChar char="o"/>
            </a:pPr>
            <a:r>
              <a:rPr lang="en-US" sz="2000" dirty="0"/>
              <a:t>PCAP analysis</a:t>
            </a:r>
          </a:p>
          <a:p>
            <a:pPr marL="742950" lvl="1" indent="-285750">
              <a:buFont typeface="Courier New" charset="0"/>
              <a:buChar char="o"/>
            </a:pPr>
            <a:r>
              <a:rPr lang="en-US" sz="2000" dirty="0"/>
              <a:t>Forensics</a:t>
            </a:r>
          </a:p>
          <a:p>
            <a:pPr marL="285750" indent="-285750">
              <a:buFont typeface="Courier New" charset="0"/>
              <a:buChar char="o"/>
            </a:pPr>
            <a:r>
              <a:rPr lang="en-US" sz="2000" dirty="0"/>
              <a:t>How to start depends on your preferred learning style</a:t>
            </a:r>
          </a:p>
          <a:p>
            <a:pPr marL="285750" indent="-285750">
              <a:buFont typeface="Courier New" charset="0"/>
              <a:buChar char="o"/>
            </a:pPr>
            <a:r>
              <a:rPr lang="en-US" sz="2000" dirty="0"/>
              <a:t>Bootcamps can be useful for some people (Sec+, CEH, etc.)</a:t>
            </a:r>
          </a:p>
          <a:p>
            <a:pPr marL="285750" indent="-285750">
              <a:buFont typeface="Courier New" charset="0"/>
              <a:buChar char="o"/>
            </a:pPr>
            <a:r>
              <a:rPr lang="en-US" sz="2000" dirty="0"/>
              <a:t>Google and </a:t>
            </a:r>
            <a:r>
              <a:rPr lang="en-US" sz="2000" dirty="0" err="1"/>
              <a:t>Youtube</a:t>
            </a:r>
            <a:r>
              <a:rPr lang="en-US" sz="2000" dirty="0"/>
              <a:t> should be your friend</a:t>
            </a:r>
          </a:p>
          <a:p>
            <a:pPr marL="285750" indent="-285750">
              <a:buFont typeface="Courier New" charset="0"/>
              <a:buChar char="o"/>
            </a:pPr>
            <a:r>
              <a:rPr lang="en-US" sz="2000" b="1" dirty="0">
                <a:solidFill>
                  <a:srgbClr val="FFFF00"/>
                </a:solidFill>
              </a:rPr>
              <a:t>Hands on skills will mostly be learned on your own, on your home/personal/virtual networks</a:t>
            </a:r>
          </a:p>
          <a:p>
            <a:pPr marL="285750" indent="-285750">
              <a:buFont typeface="Courier New" charset="0"/>
              <a:buChar char="o"/>
            </a:pPr>
            <a:r>
              <a:rPr lang="en-US" sz="2000" dirty="0"/>
              <a:t>You will not learn hands on skills at </a:t>
            </a:r>
            <a:r>
              <a:rPr lang="en-US" sz="2000" u="sng" dirty="0"/>
              <a:t>most </a:t>
            </a:r>
            <a:r>
              <a:rPr lang="en-US" sz="2000" dirty="0"/>
              <a:t>bootcamps</a:t>
            </a:r>
          </a:p>
          <a:p>
            <a:pPr marL="742950" lvl="1" indent="-285750">
              <a:buFont typeface="Courier New" charset="0"/>
              <a:buChar char="o"/>
            </a:pPr>
            <a:r>
              <a:rPr lang="en-US" sz="2000" i="1" dirty="0"/>
              <a:t>There are exceptions (mostly SANS)</a:t>
            </a:r>
          </a:p>
        </p:txBody>
      </p:sp>
      <p:pic>
        <p:nvPicPr>
          <p:cNvPr id="3" name="Picture 2">
            <a:extLst>
              <a:ext uri="{FF2B5EF4-FFF2-40B4-BE49-F238E27FC236}">
                <a16:creationId xmlns:a16="http://schemas.microsoft.com/office/drawing/2014/main" id="{5665533A-39E2-2D4C-9354-FC6220281156}"/>
              </a:ext>
            </a:extLst>
          </p:cNvPr>
          <p:cNvPicPr>
            <a:picLocks noChangeAspect="1"/>
          </p:cNvPicPr>
          <p:nvPr/>
        </p:nvPicPr>
        <p:blipFill>
          <a:blip r:embed="rId3"/>
          <a:stretch>
            <a:fillRect/>
          </a:stretch>
        </p:blipFill>
        <p:spPr>
          <a:xfrm>
            <a:off x="8366399" y="2195336"/>
            <a:ext cx="3407912" cy="2467328"/>
          </a:xfrm>
          <a:prstGeom prst="rect">
            <a:avLst/>
          </a:prstGeom>
        </p:spPr>
      </p:pic>
    </p:spTree>
    <p:extLst>
      <p:ext uri="{BB962C8B-B14F-4D97-AF65-F5344CB8AC3E}">
        <p14:creationId xmlns:p14="http://schemas.microsoft.com/office/powerpoint/2010/main" val="16902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799" y="316754"/>
            <a:ext cx="11279222" cy="770467"/>
          </a:xfrm>
        </p:spPr>
        <p:txBody>
          <a:bodyPr>
            <a:normAutofit/>
          </a:bodyPr>
          <a:lstStyle/>
          <a:p>
            <a:r>
              <a:rPr lang="en-US" sz="3600" b="1" dirty="0">
                <a:solidFill>
                  <a:srgbClr val="FFFF00"/>
                </a:solidFill>
              </a:rPr>
              <a:t>Focus on IT and Networking Fundamentals First</a:t>
            </a:r>
          </a:p>
        </p:txBody>
      </p:sp>
      <p:sp>
        <p:nvSpPr>
          <p:cNvPr id="6" name="Text Placeholder 5"/>
          <p:cNvSpPr>
            <a:spLocks noGrp="1"/>
          </p:cNvSpPr>
          <p:nvPr>
            <p:ph type="body" sz="half" idx="2"/>
          </p:nvPr>
        </p:nvSpPr>
        <p:spPr>
          <a:xfrm>
            <a:off x="685799" y="1277799"/>
            <a:ext cx="6619127" cy="5239542"/>
          </a:xfrm>
        </p:spPr>
        <p:txBody>
          <a:bodyPr>
            <a:normAutofit/>
          </a:bodyPr>
          <a:lstStyle/>
          <a:p>
            <a:pPr marL="285750" indent="-285750">
              <a:buFont typeface="Courier New" charset="0"/>
              <a:buChar char="o"/>
            </a:pPr>
            <a:r>
              <a:rPr lang="en-US" sz="2000" b="1" dirty="0">
                <a:hlinkClick r:id="rId3"/>
              </a:rPr>
              <a:t>IT Networking Basics</a:t>
            </a:r>
            <a:r>
              <a:rPr lang="en-US" sz="2000" b="1" dirty="0"/>
              <a:t> </a:t>
            </a:r>
            <a:r>
              <a:rPr lang="en-US" sz="2000" dirty="0"/>
              <a:t>(my site)</a:t>
            </a:r>
          </a:p>
          <a:p>
            <a:pPr marL="285750" indent="-285750">
              <a:buFont typeface="Courier New" charset="0"/>
              <a:buChar char="o"/>
            </a:pPr>
            <a:r>
              <a:rPr lang="en-US" sz="2000" b="1" dirty="0">
                <a:hlinkClick r:id="rId4"/>
              </a:rPr>
              <a:t>Professor Messer Networking </a:t>
            </a:r>
            <a:r>
              <a:rPr lang="en-US" sz="2000" dirty="0"/>
              <a:t>(with videos)</a:t>
            </a:r>
          </a:p>
          <a:p>
            <a:pPr marL="285750" indent="-285750">
              <a:buFont typeface="Courier New" charset="0"/>
              <a:buChar char="o"/>
            </a:pPr>
            <a:r>
              <a:rPr lang="en-US" sz="2000" b="1" dirty="0">
                <a:hlinkClick r:id="rId5"/>
              </a:rPr>
              <a:t>Computer Security Basics </a:t>
            </a:r>
            <a:r>
              <a:rPr lang="en-US" sz="2000" dirty="0"/>
              <a:t>(my site)</a:t>
            </a:r>
          </a:p>
          <a:p>
            <a:pPr marL="285750" indent="-285750">
              <a:buFont typeface="Courier New" charset="0"/>
              <a:buChar char="o"/>
            </a:pPr>
            <a:r>
              <a:rPr lang="en-US" sz="2000" b="1" dirty="0">
                <a:hlinkClick r:id="rId6"/>
              </a:rPr>
              <a:t>Professor Messer Security </a:t>
            </a:r>
            <a:r>
              <a:rPr lang="en-US" sz="2000" dirty="0"/>
              <a:t>(with videos)</a:t>
            </a:r>
          </a:p>
          <a:p>
            <a:pPr marL="285750" indent="-285750">
              <a:buFont typeface="Courier New" charset="0"/>
              <a:buChar char="o"/>
            </a:pPr>
            <a:r>
              <a:rPr lang="en-US" sz="2000" b="1" dirty="0">
                <a:hlinkClick r:id="rId7"/>
              </a:rPr>
              <a:t>Network &amp; Security PDF Guide </a:t>
            </a:r>
            <a:r>
              <a:rPr lang="en-US" sz="2000" dirty="0"/>
              <a:t>(my PDF reference guide)</a:t>
            </a:r>
          </a:p>
          <a:p>
            <a:pPr marL="285750" indent="-285750">
              <a:buFont typeface="Courier New" charset="0"/>
              <a:buChar char="o"/>
            </a:pPr>
            <a:r>
              <a:rPr lang="en-US" sz="2000" b="1" dirty="0">
                <a:hlinkClick r:id="rId8"/>
              </a:rPr>
              <a:t>Professor Messer Linux+ </a:t>
            </a:r>
            <a:r>
              <a:rPr lang="en-US" sz="2000" dirty="0"/>
              <a:t>Training</a:t>
            </a:r>
          </a:p>
          <a:p>
            <a:pPr marL="285750" indent="-285750">
              <a:buFont typeface="Courier New" charset="0"/>
              <a:buChar char="o"/>
            </a:pPr>
            <a:r>
              <a:rPr lang="en-US" sz="2000" b="1" dirty="0">
                <a:hlinkClick r:id="rId9"/>
              </a:rPr>
              <a:t>CASP Training Files</a:t>
            </a:r>
            <a:r>
              <a:rPr lang="en-US" sz="2000" b="1" dirty="0"/>
              <a:t> </a:t>
            </a:r>
            <a:r>
              <a:rPr lang="en-US" sz="2000" dirty="0"/>
              <a:t>(my site)</a:t>
            </a:r>
          </a:p>
          <a:p>
            <a:pPr marL="285750" indent="-285750">
              <a:buFont typeface="Courier New" charset="0"/>
              <a:buChar char="o"/>
            </a:pPr>
            <a:r>
              <a:rPr lang="en-US" sz="2000" b="1" dirty="0">
                <a:hlinkClick r:id="rId10"/>
              </a:rPr>
              <a:t>CNIT 125 </a:t>
            </a:r>
            <a:r>
              <a:rPr lang="en-US" sz="2000" dirty="0"/>
              <a:t>- Information Security Professional (with all PPTs and lessons)</a:t>
            </a:r>
          </a:p>
          <a:p>
            <a:pPr marL="285750" indent="-285750">
              <a:buFont typeface="Courier New" charset="0"/>
              <a:buChar char="o"/>
            </a:pPr>
            <a:endParaRPr lang="en-US" sz="2000" b="1" dirty="0"/>
          </a:p>
          <a:p>
            <a:pPr marL="285750" indent="-285750">
              <a:buFont typeface="Courier New" charset="0"/>
              <a:buChar char="o"/>
            </a:pPr>
            <a:r>
              <a:rPr lang="en-US" sz="2000" b="1" dirty="0">
                <a:hlinkClick r:id="rId11"/>
              </a:rPr>
              <a:t>Learn Unix The Hard Way</a:t>
            </a:r>
            <a:endParaRPr lang="en-US" sz="2000" b="1" dirty="0"/>
          </a:p>
          <a:p>
            <a:pPr marL="285750" indent="-285750">
              <a:buFont typeface="Courier New" charset="0"/>
              <a:buChar char="o"/>
            </a:pPr>
            <a:r>
              <a:rPr lang="en-US" sz="2000" b="1" dirty="0">
                <a:hlinkClick r:id="rId12"/>
              </a:rPr>
              <a:t>Programming Basics</a:t>
            </a:r>
            <a:endParaRPr lang="en-US" sz="2000" b="1" dirty="0"/>
          </a:p>
          <a:p>
            <a:pPr marL="285750" indent="-285750">
              <a:buFont typeface="Courier New" charset="0"/>
              <a:buChar char="o"/>
            </a:pPr>
            <a:r>
              <a:rPr lang="en-US" sz="2000" b="1" dirty="0">
                <a:hlinkClick r:id="rId13"/>
              </a:rPr>
              <a:t>Computer Programming: </a:t>
            </a:r>
            <a:r>
              <a:rPr lang="en-US" sz="2000" dirty="0"/>
              <a:t>Khan Academy</a:t>
            </a:r>
          </a:p>
        </p:txBody>
      </p:sp>
      <p:pic>
        <p:nvPicPr>
          <p:cNvPr id="3" name="Picture 2">
            <a:extLst>
              <a:ext uri="{FF2B5EF4-FFF2-40B4-BE49-F238E27FC236}">
                <a16:creationId xmlns:a16="http://schemas.microsoft.com/office/drawing/2014/main" id="{4771039C-7C46-0E43-B98A-E0750B1E299B}"/>
              </a:ext>
            </a:extLst>
          </p:cNvPr>
          <p:cNvPicPr>
            <a:picLocks noChangeAspect="1"/>
          </p:cNvPicPr>
          <p:nvPr/>
        </p:nvPicPr>
        <p:blipFill>
          <a:blip r:embed="rId14"/>
          <a:stretch>
            <a:fillRect/>
          </a:stretch>
        </p:blipFill>
        <p:spPr>
          <a:xfrm>
            <a:off x="8370711" y="2365375"/>
            <a:ext cx="3403600" cy="2127250"/>
          </a:xfrm>
          <a:prstGeom prst="rect">
            <a:avLst/>
          </a:prstGeom>
        </p:spPr>
      </p:pic>
    </p:spTree>
    <p:extLst>
      <p:ext uri="{BB962C8B-B14F-4D97-AF65-F5344CB8AC3E}">
        <p14:creationId xmlns:p14="http://schemas.microsoft.com/office/powerpoint/2010/main" val="3550142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16753"/>
            <a:ext cx="9598378" cy="770467"/>
          </a:xfrm>
        </p:spPr>
        <p:txBody>
          <a:bodyPr>
            <a:normAutofit/>
          </a:bodyPr>
          <a:lstStyle/>
          <a:p>
            <a:r>
              <a:rPr lang="en-US" sz="3600" b="1" dirty="0">
                <a:solidFill>
                  <a:srgbClr val="FFFF00"/>
                </a:solidFill>
              </a:rPr>
              <a:t>Education and Training for Cybersecurity</a:t>
            </a:r>
            <a:endParaRPr lang="en-US" b="1" dirty="0">
              <a:solidFill>
                <a:srgbClr val="FFFF00"/>
              </a:solidFill>
            </a:endParaRPr>
          </a:p>
        </p:txBody>
      </p:sp>
      <p:sp>
        <p:nvSpPr>
          <p:cNvPr id="6" name="Text Placeholder 5"/>
          <p:cNvSpPr>
            <a:spLocks noGrp="1"/>
          </p:cNvSpPr>
          <p:nvPr>
            <p:ph type="body" sz="half" idx="2"/>
          </p:nvPr>
        </p:nvSpPr>
        <p:spPr>
          <a:xfrm>
            <a:off x="685800" y="1275976"/>
            <a:ext cx="5576777" cy="5252146"/>
          </a:xfrm>
        </p:spPr>
        <p:txBody>
          <a:bodyPr>
            <a:noAutofit/>
          </a:bodyPr>
          <a:lstStyle/>
          <a:p>
            <a:pPr marL="285750" indent="-285750">
              <a:lnSpc>
                <a:spcPct val="150000"/>
              </a:lnSpc>
              <a:spcBef>
                <a:spcPts val="100"/>
              </a:spcBef>
              <a:spcAft>
                <a:spcPts val="200"/>
              </a:spcAft>
              <a:buFont typeface="Courier New" charset="0"/>
              <a:buChar char="o"/>
            </a:pPr>
            <a:r>
              <a:rPr lang="en-US" sz="2000" dirty="0"/>
              <a:t>There are no wrong or right ways to learn</a:t>
            </a:r>
          </a:p>
          <a:p>
            <a:pPr marL="285750" indent="-285750">
              <a:lnSpc>
                <a:spcPct val="150000"/>
              </a:lnSpc>
              <a:spcBef>
                <a:spcPts val="100"/>
              </a:spcBef>
              <a:spcAft>
                <a:spcPts val="200"/>
              </a:spcAft>
              <a:buFont typeface="Courier New" charset="0"/>
              <a:buChar char="o"/>
            </a:pPr>
            <a:r>
              <a:rPr lang="en-US" sz="2000" dirty="0"/>
              <a:t>Everyone may have a different ‘best approach’ to acquire cybersecurity knowledge</a:t>
            </a:r>
          </a:p>
          <a:p>
            <a:pPr marL="285750" indent="-285750">
              <a:lnSpc>
                <a:spcPct val="150000"/>
              </a:lnSpc>
              <a:spcBef>
                <a:spcPts val="100"/>
              </a:spcBef>
              <a:spcAft>
                <a:spcPts val="200"/>
              </a:spcAft>
              <a:buFont typeface="Courier New" charset="0"/>
              <a:buChar char="o"/>
            </a:pPr>
            <a:r>
              <a:rPr lang="en-US" sz="2000" dirty="0"/>
              <a:t>More college programs are available (and including hands on relevant classes)</a:t>
            </a:r>
          </a:p>
          <a:p>
            <a:pPr marL="285750" indent="-285750">
              <a:lnSpc>
                <a:spcPct val="150000"/>
              </a:lnSpc>
              <a:spcBef>
                <a:spcPts val="100"/>
              </a:spcBef>
              <a:spcAft>
                <a:spcPts val="200"/>
              </a:spcAft>
              <a:buFont typeface="Courier New" charset="0"/>
              <a:buChar char="o"/>
            </a:pPr>
            <a:r>
              <a:rPr lang="en-US" sz="2000" dirty="0"/>
              <a:t>Massive Open Online Course (MOOC)</a:t>
            </a:r>
          </a:p>
          <a:p>
            <a:pPr marL="285750" indent="-285750">
              <a:lnSpc>
                <a:spcPct val="150000"/>
              </a:lnSpc>
              <a:spcBef>
                <a:spcPts val="100"/>
              </a:spcBef>
              <a:spcAft>
                <a:spcPts val="200"/>
              </a:spcAft>
              <a:buFont typeface="Courier New" charset="0"/>
              <a:buChar char="o"/>
            </a:pPr>
            <a:r>
              <a:rPr lang="en-US" sz="2000" dirty="0"/>
              <a:t>Online resources (videos and free classes)</a:t>
            </a:r>
          </a:p>
          <a:p>
            <a:pPr marL="285750" indent="-285750">
              <a:lnSpc>
                <a:spcPct val="150000"/>
              </a:lnSpc>
              <a:spcBef>
                <a:spcPts val="100"/>
              </a:spcBef>
              <a:spcAft>
                <a:spcPts val="200"/>
              </a:spcAft>
              <a:buFont typeface="Courier New" charset="0"/>
              <a:buChar char="o"/>
            </a:pPr>
            <a:r>
              <a:rPr lang="en-US" sz="2000" dirty="0"/>
              <a:t>Bootcamp style classes (often 1-week)</a:t>
            </a:r>
          </a:p>
          <a:p>
            <a:pPr marL="285750" indent="-285750">
              <a:lnSpc>
                <a:spcPct val="150000"/>
              </a:lnSpc>
              <a:spcBef>
                <a:spcPts val="100"/>
              </a:spcBef>
              <a:spcAft>
                <a:spcPts val="200"/>
              </a:spcAft>
              <a:buFont typeface="Courier New" charset="0"/>
              <a:buChar char="o"/>
            </a:pPr>
            <a:r>
              <a:rPr lang="en-US" sz="2000" b="1" dirty="0">
                <a:solidFill>
                  <a:srgbClr val="FFFF00"/>
                </a:solidFill>
              </a:rPr>
              <a:t>Self-study, experimentation, trial and error</a:t>
            </a:r>
          </a:p>
        </p:txBody>
      </p:sp>
      <p:pic>
        <p:nvPicPr>
          <p:cNvPr id="12" name="Picture 11">
            <a:extLst>
              <a:ext uri="{FF2B5EF4-FFF2-40B4-BE49-F238E27FC236}">
                <a16:creationId xmlns:a16="http://schemas.microsoft.com/office/drawing/2014/main" id="{8327D334-E0D4-F54F-8C40-5D9BDFC44E87}"/>
              </a:ext>
            </a:extLst>
          </p:cNvPr>
          <p:cNvPicPr>
            <a:picLocks noChangeAspect="1"/>
          </p:cNvPicPr>
          <p:nvPr/>
        </p:nvPicPr>
        <p:blipFill>
          <a:blip r:embed="rId3"/>
          <a:stretch>
            <a:fillRect/>
          </a:stretch>
        </p:blipFill>
        <p:spPr>
          <a:xfrm>
            <a:off x="8714316" y="2182539"/>
            <a:ext cx="2913239" cy="2492921"/>
          </a:xfrm>
          <a:prstGeom prst="rect">
            <a:avLst/>
          </a:prstGeom>
        </p:spPr>
      </p:pic>
    </p:spTree>
    <p:extLst>
      <p:ext uri="{BB962C8B-B14F-4D97-AF65-F5344CB8AC3E}">
        <p14:creationId xmlns:p14="http://schemas.microsoft.com/office/powerpoint/2010/main" val="160382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9858"/>
            <a:ext cx="6873240" cy="785907"/>
          </a:xfrm>
        </p:spPr>
        <p:txBody>
          <a:bodyPr>
            <a:normAutofit/>
          </a:bodyPr>
          <a:lstStyle/>
          <a:p>
            <a:r>
              <a:rPr lang="en-US" sz="3600" b="1" dirty="0">
                <a:solidFill>
                  <a:srgbClr val="FFFF00"/>
                </a:solidFill>
              </a:rPr>
              <a:t>Initiative and curiosity</a:t>
            </a:r>
          </a:p>
        </p:txBody>
      </p:sp>
      <p:sp>
        <p:nvSpPr>
          <p:cNvPr id="6" name="Text Placeholder 5"/>
          <p:cNvSpPr>
            <a:spLocks noGrp="1"/>
          </p:cNvSpPr>
          <p:nvPr>
            <p:ph type="body" sz="half" idx="2"/>
          </p:nvPr>
        </p:nvSpPr>
        <p:spPr>
          <a:xfrm>
            <a:off x="685800" y="1282334"/>
            <a:ext cx="6006830" cy="5217078"/>
          </a:xfrm>
        </p:spPr>
        <p:txBody>
          <a:bodyPr>
            <a:noAutofit/>
          </a:bodyPr>
          <a:lstStyle/>
          <a:p>
            <a:pPr marL="285750" indent="-285750">
              <a:spcBef>
                <a:spcPts val="600"/>
              </a:spcBef>
              <a:spcAft>
                <a:spcPts val="600"/>
              </a:spcAft>
              <a:buFont typeface="Courier New" charset="0"/>
              <a:buChar char="o"/>
            </a:pPr>
            <a:r>
              <a:rPr lang="en-US" sz="2000" dirty="0"/>
              <a:t>People may not like this point, but nobody is going to force you to learn or study new cyber/IT skills</a:t>
            </a:r>
          </a:p>
          <a:p>
            <a:pPr marL="285750" indent="-285750">
              <a:spcBef>
                <a:spcPts val="600"/>
              </a:spcBef>
              <a:spcAft>
                <a:spcPts val="600"/>
              </a:spcAft>
              <a:buFont typeface="Courier New" charset="0"/>
              <a:buChar char="o"/>
            </a:pPr>
            <a:r>
              <a:rPr lang="en-US" sz="2000" dirty="0"/>
              <a:t>The most successful people in cybersecurity have </a:t>
            </a:r>
            <a:r>
              <a:rPr lang="en-US" sz="2000" dirty="0">
                <a:solidFill>
                  <a:srgbClr val="00FDFF"/>
                </a:solidFill>
              </a:rPr>
              <a:t>self-directed initiative and intellectual curiosity</a:t>
            </a:r>
          </a:p>
          <a:p>
            <a:pPr marL="285750" indent="-285750">
              <a:spcBef>
                <a:spcPts val="600"/>
              </a:spcBef>
              <a:spcAft>
                <a:spcPts val="600"/>
              </a:spcAft>
              <a:buFont typeface="Courier New" charset="0"/>
              <a:buChar char="o"/>
            </a:pPr>
            <a:r>
              <a:rPr lang="en-US" sz="2000" dirty="0"/>
              <a:t>No matter how many books you read, courses or bootcamps you attend, </a:t>
            </a:r>
            <a:r>
              <a:rPr lang="en-US" sz="2000" dirty="0">
                <a:solidFill>
                  <a:srgbClr val="FFFF00"/>
                </a:solidFill>
              </a:rPr>
              <a:t>you need to practice hands on skills </a:t>
            </a:r>
          </a:p>
          <a:p>
            <a:pPr marL="285750" indent="-285750">
              <a:spcBef>
                <a:spcPts val="600"/>
              </a:spcBef>
              <a:spcAft>
                <a:spcPts val="600"/>
              </a:spcAft>
              <a:buFont typeface="Courier New" charset="0"/>
              <a:buChar char="o"/>
            </a:pPr>
            <a:r>
              <a:rPr lang="en-US" sz="2000" dirty="0"/>
              <a:t>This almost </a:t>
            </a:r>
            <a:r>
              <a:rPr lang="en-US" sz="2000" dirty="0">
                <a:solidFill>
                  <a:srgbClr val="00FDFF"/>
                </a:solidFill>
              </a:rPr>
              <a:t>ALWAYS</a:t>
            </a:r>
            <a:r>
              <a:rPr lang="en-US" sz="2000" dirty="0"/>
              <a:t> requires a person to build some kind of home network/lab for practice</a:t>
            </a:r>
          </a:p>
          <a:p>
            <a:pPr marL="742950" lvl="1" indent="-285750">
              <a:spcBef>
                <a:spcPts val="600"/>
              </a:spcBef>
              <a:spcAft>
                <a:spcPts val="600"/>
              </a:spcAft>
              <a:buFont typeface="Courier New" charset="0"/>
              <a:buChar char="o"/>
            </a:pPr>
            <a:r>
              <a:rPr lang="en-US" sz="1800" dirty="0"/>
              <a:t>This can be cheap old laptops or more complicated Virtual Machines (VMs) </a:t>
            </a:r>
          </a:p>
          <a:p>
            <a:pPr marL="742950" lvl="1" indent="-285750">
              <a:spcBef>
                <a:spcPts val="600"/>
              </a:spcBef>
              <a:spcAft>
                <a:spcPts val="600"/>
              </a:spcAft>
              <a:buFont typeface="Courier New" charset="0"/>
              <a:buChar char="o"/>
            </a:pPr>
            <a:r>
              <a:rPr lang="en-US" sz="1800" dirty="0">
                <a:hlinkClick r:id="rId3"/>
              </a:rPr>
              <a:t>Beginner VM Site</a:t>
            </a:r>
            <a:r>
              <a:rPr lang="en-US" sz="1800" dirty="0"/>
              <a:t> and </a:t>
            </a:r>
            <a:r>
              <a:rPr lang="en-US" sz="1800" dirty="0">
                <a:hlinkClick r:id="rId4"/>
              </a:rPr>
              <a:t>Simple Guide for VM on Windows</a:t>
            </a:r>
            <a:endParaRPr lang="en-US" sz="1800" dirty="0"/>
          </a:p>
          <a:p>
            <a:pPr marL="285750" indent="-285750">
              <a:spcBef>
                <a:spcPts val="600"/>
              </a:spcBef>
              <a:spcAft>
                <a:spcPts val="600"/>
              </a:spcAft>
              <a:buFont typeface="Courier New" charset="0"/>
              <a:buChar char="o"/>
            </a:pPr>
            <a:r>
              <a:rPr lang="en-US" sz="2000" dirty="0"/>
              <a:t>People in Cybersecurity generally will bang their head against the wall until they figure out the correct solution</a:t>
            </a:r>
          </a:p>
        </p:txBody>
      </p:sp>
      <p:pic>
        <p:nvPicPr>
          <p:cNvPr id="3" name="Picture 2">
            <a:extLst>
              <a:ext uri="{FF2B5EF4-FFF2-40B4-BE49-F238E27FC236}">
                <a16:creationId xmlns:a16="http://schemas.microsoft.com/office/drawing/2014/main" id="{42B7C782-367D-C54A-97B1-A91035C1625A}"/>
              </a:ext>
            </a:extLst>
          </p:cNvPr>
          <p:cNvPicPr>
            <a:picLocks noChangeAspect="1"/>
          </p:cNvPicPr>
          <p:nvPr/>
        </p:nvPicPr>
        <p:blipFill>
          <a:blip r:embed="rId5"/>
          <a:stretch>
            <a:fillRect/>
          </a:stretch>
        </p:blipFill>
        <p:spPr>
          <a:xfrm>
            <a:off x="7657647" y="2305262"/>
            <a:ext cx="4116663" cy="2247476"/>
          </a:xfrm>
          <a:prstGeom prst="rect">
            <a:avLst/>
          </a:prstGeom>
        </p:spPr>
      </p:pic>
    </p:spTree>
    <p:extLst>
      <p:ext uri="{BB962C8B-B14F-4D97-AF65-F5344CB8AC3E}">
        <p14:creationId xmlns:p14="http://schemas.microsoft.com/office/powerpoint/2010/main" val="2543067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Custom 3">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FCF800"/>
      </a:hlink>
      <a:folHlink>
        <a:srgbClr val="FF40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373</TotalTime>
  <Words>2181</Words>
  <Application>Microsoft Office PowerPoint</Application>
  <PresentationFormat>Widescreen</PresentationFormat>
  <Paragraphs>227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Courier New</vt:lpstr>
      <vt:lpstr>Mangal</vt:lpstr>
      <vt:lpstr>Office Theme</vt:lpstr>
      <vt:lpstr>How to get started in Cybersecurity</vt:lpstr>
      <vt:lpstr>Legal Disclaimer</vt:lpstr>
      <vt:lpstr>Who am I?</vt:lpstr>
      <vt:lpstr>Information Technology (IT)</vt:lpstr>
      <vt:lpstr>Cybersecurity</vt:lpstr>
      <vt:lpstr>Getting Started is easy – Don’t freak out!</vt:lpstr>
      <vt:lpstr>Focus on IT and Networking Fundamentals First</vt:lpstr>
      <vt:lpstr>Education and Training for Cybersecurity</vt:lpstr>
      <vt:lpstr>Initiative and curiosity</vt:lpstr>
      <vt:lpstr>PowerPoint Presentation</vt:lpstr>
      <vt:lpstr>Tools I think will help you perform cyber analysis </vt:lpstr>
      <vt:lpstr>What I think will help you get that important first job </vt:lpstr>
      <vt:lpstr>Some people like breaking things, the sense of adventure</vt:lpstr>
      <vt:lpstr>Moving from Basics to complex research – Ethical Hacking</vt:lpstr>
      <vt:lpstr>Cybersecurity career paths</vt:lpstr>
      <vt:lpstr>Final Bits of job/career advice</vt:lpstr>
      <vt:lpstr>You get a link and you get a link!</vt:lpstr>
      <vt:lpstr>More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get started in Cybersecurity</dc:title>
  <dc:creator>John Stoner</dc:creator>
  <cp:lastModifiedBy>John E. Stoner</cp:lastModifiedBy>
  <cp:revision>57</cp:revision>
  <dcterms:created xsi:type="dcterms:W3CDTF">2018-01-15T12:11:26Z</dcterms:created>
  <dcterms:modified xsi:type="dcterms:W3CDTF">2020-03-09T13:03:02Z</dcterms:modified>
</cp:coreProperties>
</file>